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14"/>
  </p:notesMasterIdLst>
  <p:sldIdLst>
    <p:sldId id="256" r:id="rId5"/>
    <p:sldId id="973" r:id="rId6"/>
    <p:sldId id="277" r:id="rId7"/>
    <p:sldId id="818" r:id="rId8"/>
    <p:sldId id="1019" r:id="rId9"/>
    <p:sldId id="1020" r:id="rId10"/>
    <p:sldId id="1015" r:id="rId11"/>
    <p:sldId id="1017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9653DA-A502-2242-A6C4-345351DF2A83}" v="1" dt="2023-01-17T14:00:53.1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54"/>
    <p:restoredTop sz="76327" autoAdjust="0"/>
  </p:normalViewPr>
  <p:slideViewPr>
    <p:cSldViewPr snapToGrid="0" snapToObjects="1">
      <p:cViewPr varScale="1">
        <p:scale>
          <a:sx n="71" d="100"/>
          <a:sy n="71" d="100"/>
        </p:scale>
        <p:origin x="1221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 me introduce you to Fred</a:t>
            </a:r>
            <a:r>
              <a:rPr lang="en-US" sz="120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endParaRPr lang="en-US" sz="1200" i="1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Fred helps children learn to blend sounds into a word.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can only speak in sounds. He says d-o-g, h-a-t etc.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ct val="1150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 says the sounds c-a-t, and then children help him to say the word.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how we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teach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of our children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blend orally.</a:t>
            </a: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practise blending orally so children will find word-reading easier.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12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buFont typeface="Calibri" panose="020F0502020204030204" pitchFamily="34" charset="0"/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When children can read sounds speedily, like this, 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(show)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understand Fred (m-a-t...mat) 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(click),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they can decode words.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861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Remember that: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altLang="ja-JP" sz="1100" dirty="0">
              <a:latin typeface="Times New Roman"/>
              <a:cs typeface="Times New Roman"/>
              <a:sym typeface="Times New Roman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SzPct val="25000"/>
              <a:buFontTx/>
              <a:buChar char="-"/>
            </a:pPr>
            <a:r>
              <a:rPr lang="en-GB" altLang="ja-JP" sz="1100" dirty="0">
                <a:latin typeface="Times New Roman" charset="0"/>
                <a:cs typeface="Times New Roman"/>
                <a:sym typeface="Times New Roman"/>
              </a:rPr>
              <a:t>c</a:t>
            </a:r>
            <a:r>
              <a:rPr lang="en-GB" altLang="ja-JP" sz="1100" dirty="0">
                <a:latin typeface="Times New Roman" charset="0"/>
              </a:rPr>
              <a:t>hildren need to know sounds – not letter names – to read words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SzPct val="25000"/>
              <a:buFontTx/>
              <a:buChar char="-"/>
            </a:pPr>
            <a:r>
              <a:rPr lang="en-GB" sz="1100" dirty="0">
                <a:latin typeface="Times New Roman" charset="0"/>
              </a:rPr>
              <a:t>we </a:t>
            </a:r>
            <a:r>
              <a:rPr lang="en-GB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say the sounds in a way to make them easy to blend into a word </a:t>
            </a:r>
            <a:r>
              <a:rPr lang="en-GB" sz="1100" dirty="0">
                <a:latin typeface="Times New Roman" charset="0"/>
              </a:rPr>
              <a:t>(‘m’ not’ </a:t>
            </a:r>
            <a:r>
              <a:rPr lang="en-GB" sz="1100" dirty="0" err="1">
                <a:latin typeface="Times New Roman" charset="0"/>
              </a:rPr>
              <a:t>muh</a:t>
            </a:r>
            <a:r>
              <a:rPr lang="en-GB" sz="1100" dirty="0">
                <a:latin typeface="Times New Roman" charset="0"/>
              </a:rPr>
              <a:t>’, ’s’ not ‘</a:t>
            </a:r>
            <a:r>
              <a:rPr lang="en-GB" altLang="ja-JP" sz="1100" dirty="0" err="1">
                <a:latin typeface="Times New Roman" charset="0"/>
              </a:rPr>
              <a:t>suh</a:t>
            </a:r>
            <a:r>
              <a:rPr lang="en-GB" sz="1100" dirty="0">
                <a:latin typeface="Times New Roman" charset="0"/>
              </a:rPr>
              <a:t>’</a:t>
            </a:r>
            <a:r>
              <a:rPr lang="en-GB" altLang="ja-JP" sz="1100" dirty="0">
                <a:latin typeface="Times New Roman" charset="0"/>
              </a:rPr>
              <a:t>, etc) </a:t>
            </a:r>
            <a:endParaRPr lang="en-GB" altLang="ja-JP" sz="1100" dirty="0">
              <a:solidFill>
                <a:schemeClr val="tx1"/>
              </a:solidFill>
              <a:effectLst/>
              <a:latin typeface="Times New Roman" charset="0"/>
              <a:ea typeface="+mn-ea"/>
              <a:cs typeface="+mn-cs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aim to eliminate the ‘uh’ at the end of the sound. This is called a ‘schwa’ sound.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982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Once children know their Set 1 sounds and can orally blend, we teach children to read words using Fred Talk e.g. m-a-t, mat.</a:t>
            </a:r>
          </a:p>
          <a:p>
            <a:endParaRPr lang="en-US" dirty="0"/>
          </a:p>
          <a:p>
            <a:r>
              <a:rPr lang="en-US" dirty="0"/>
              <a:t>We say ‘Fred Talk, read the word’.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305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Once your child can blend the sounds they know to read words, they will bring home a sound blending book to practise reading words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Children love reading the word and then using the picture to check if they are right.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05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Assessment at the end of every term.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 put into different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coloured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groups so they will be taught exactly where they are in their reading journey.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After sound blending books –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dittys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coloured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groups where they will take home the book that they have been reading in school and a new book as well as a library book every week.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6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33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4" name="Content Placeholder 1" descr="41Ho83H3mFL.jpg">
            <a:extLst>
              <a:ext uri="{FF2B5EF4-FFF2-40B4-BE49-F238E27FC236}">
                <a16:creationId xmlns:a16="http://schemas.microsoft.com/office/drawing/2014/main" id="{5CAD45C8-118A-F045-BA73-C0B4D53D40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1304764"/>
            <a:ext cx="563139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D66F5FE-246A-4D4C-85D1-2ED9FF7E739D}"/>
              </a:ext>
            </a:extLst>
          </p:cNvPr>
          <p:cNvSpPr/>
          <p:nvPr userDrawn="1"/>
        </p:nvSpPr>
        <p:spPr>
          <a:xfrm>
            <a:off x="0" y="238539"/>
            <a:ext cx="4482548" cy="106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A316EE-5F50-3446-AD93-51EE458F5314}"/>
              </a:ext>
            </a:extLst>
          </p:cNvPr>
          <p:cNvSpPr/>
          <p:nvPr userDrawn="1"/>
        </p:nvSpPr>
        <p:spPr>
          <a:xfrm>
            <a:off x="0" y="3969060"/>
            <a:ext cx="4572000" cy="2888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CB67D3-7B79-1840-83EB-AE87894629F5}"/>
              </a:ext>
            </a:extLst>
          </p:cNvPr>
          <p:cNvSpPr/>
          <p:nvPr userDrawn="1"/>
        </p:nvSpPr>
        <p:spPr>
          <a:xfrm>
            <a:off x="4572000" y="3647090"/>
            <a:ext cx="4572000" cy="22281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DB76D5-88F9-6A4C-9F04-0EFC8B78BA73}"/>
              </a:ext>
            </a:extLst>
          </p:cNvPr>
          <p:cNvSpPr/>
          <p:nvPr userDrawn="1"/>
        </p:nvSpPr>
        <p:spPr>
          <a:xfrm>
            <a:off x="3795320" y="4335045"/>
            <a:ext cx="2527300" cy="1409699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8ABDA12-97D0-EA43-A05F-D26660754B21}"/>
              </a:ext>
            </a:extLst>
          </p:cNvPr>
          <p:cNvSpPr/>
          <p:nvPr userDrawn="1"/>
        </p:nvSpPr>
        <p:spPr>
          <a:xfrm>
            <a:off x="7200900" y="3444015"/>
            <a:ext cx="1943100" cy="1638300"/>
          </a:xfrm>
          <a:prstGeom prst="rect">
            <a:avLst/>
          </a:prstGeom>
          <a:solidFill>
            <a:srgbClr val="159371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70893B-C2EF-1840-ACE6-8893A7CF8887}"/>
              </a:ext>
            </a:extLst>
          </p:cNvPr>
          <p:cNvSpPr/>
          <p:nvPr userDrawn="1"/>
        </p:nvSpPr>
        <p:spPr>
          <a:xfrm>
            <a:off x="4267200" y="3918867"/>
            <a:ext cx="4889500" cy="1409700"/>
          </a:xfrm>
          <a:prstGeom prst="rect">
            <a:avLst/>
          </a:prstGeom>
          <a:solidFill>
            <a:srgbClr val="159371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385394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7" y="1385394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08401" y="1385394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10/4/2023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346240" y="4088567"/>
            <a:ext cx="5076056" cy="1181993"/>
          </a:xfrm>
        </p:spPr>
        <p:txBody>
          <a:bodyPr>
            <a:norm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Parent Meeting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Fred Talk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FB8167-2AD8-4F82-6F45-21927A5F59EC}"/>
              </a:ext>
            </a:extLst>
          </p:cNvPr>
          <p:cNvSpPr/>
          <p:nvPr/>
        </p:nvSpPr>
        <p:spPr>
          <a:xfrm>
            <a:off x="4572000" y="6485021"/>
            <a:ext cx="4572000" cy="372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Meet Fred</a:t>
            </a:r>
          </a:p>
        </p:txBody>
      </p:sp>
      <p:pic>
        <p:nvPicPr>
          <p:cNvPr id="4" name="Content Placeholder 1" descr="41Ho83H3mFL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2767" y="1588979"/>
            <a:ext cx="4815234" cy="22438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22684B-962B-6856-1666-E03870A4E614}"/>
              </a:ext>
            </a:extLst>
          </p:cNvPr>
          <p:cNvSpPr txBox="1"/>
          <p:nvPr/>
        </p:nvSpPr>
        <p:spPr>
          <a:xfrm>
            <a:off x="416859" y="4707709"/>
            <a:ext cx="89229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Fred Frog only talks in sounds, e.g. c – a –t      h – a –t  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Fred helps children to learn to blend sounds into a word.</a:t>
            </a:r>
          </a:p>
        </p:txBody>
      </p:sp>
    </p:spTree>
    <p:extLst>
      <p:ext uri="{BB962C8B-B14F-4D97-AF65-F5344CB8AC3E}">
        <p14:creationId xmlns:p14="http://schemas.microsoft.com/office/powerpoint/2010/main" val="697965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Sounds + blending = word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036" y="4733170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3728160" y="2183305"/>
            <a:ext cx="669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097" y="2021039"/>
            <a:ext cx="2966175" cy="1318300"/>
          </a:xfrm>
          <a:prstGeom prst="rect">
            <a:avLst/>
          </a:prstGeom>
        </p:spPr>
      </p:pic>
      <p:pic>
        <p:nvPicPr>
          <p:cNvPr id="5" name="Content Placeholder 1" descr="41Ho83H3mFL.jpg">
            <a:extLst>
              <a:ext uri="{FF2B5EF4-FFF2-40B4-BE49-F238E27FC236}">
                <a16:creationId xmlns:a16="http://schemas.microsoft.com/office/drawing/2014/main" id="{A9EB84E2-4F19-6DF5-66C9-9AB7BCBF7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182" y="1931918"/>
            <a:ext cx="3706255" cy="172711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5C23F4-46B6-55AF-561B-F6BCC4B74756}"/>
              </a:ext>
            </a:extLst>
          </p:cNvPr>
          <p:cNvSpPr txBox="1"/>
          <p:nvPr/>
        </p:nvSpPr>
        <p:spPr>
          <a:xfrm>
            <a:off x="8170415" y="2287643"/>
            <a:ext cx="669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8849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latin typeface="Century Gothic" panose="020B0502020202020204" pitchFamily="34" charset="0"/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627829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-2566" b="6202"/>
          <a:stretch/>
        </p:blipFill>
        <p:spPr>
          <a:xfrm>
            <a:off x="1720530" y="1451614"/>
            <a:ext cx="1637267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612590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380382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1323" y="3937533"/>
            <a:ext cx="3579157" cy="17144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93DFA6-1B24-D41F-4D0F-5CBF72720462}"/>
              </a:ext>
            </a:extLst>
          </p:cNvPr>
          <p:cNvSpPr txBox="1"/>
          <p:nvPr/>
        </p:nvSpPr>
        <p:spPr>
          <a:xfrm>
            <a:off x="1720530" y="5775512"/>
            <a:ext cx="5708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</a:t>
            </a:r>
            <a:r>
              <a:rPr lang="en-GB" sz="3200" dirty="0">
                <a:latin typeface="Century Gothic" panose="020B0502020202020204" pitchFamily="34" charset="0"/>
              </a:rPr>
              <a:t>Fred Talk’, read the word.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98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1A6FD-D6DC-194F-60BB-72C9AD3EF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Sound blending books</a:t>
            </a:r>
          </a:p>
        </p:txBody>
      </p:sp>
      <p:pic>
        <p:nvPicPr>
          <p:cNvPr id="6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9E5F388-7044-4214-8243-89A495C44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333437"/>
            <a:ext cx="3229815" cy="1709616"/>
          </a:xfrm>
          <a:prstGeom prst="rect">
            <a:avLst/>
          </a:prstGeom>
        </p:spPr>
      </p:pic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1FD3554-F5DD-43DE-2FAA-9B25C1332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494" y="3300001"/>
            <a:ext cx="6347012" cy="16710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82FAEB-BC39-E51D-A5D9-5ACB62CC6C73}"/>
              </a:ext>
            </a:extLst>
          </p:cNvPr>
          <p:cNvSpPr txBox="1"/>
          <p:nvPr/>
        </p:nvSpPr>
        <p:spPr>
          <a:xfrm>
            <a:off x="1398494" y="5277971"/>
            <a:ext cx="6403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Once your child can blend the sounds they know to read words, they will bring home a sound blending book.</a:t>
            </a:r>
          </a:p>
        </p:txBody>
      </p:sp>
    </p:spTree>
    <p:extLst>
      <p:ext uri="{BB962C8B-B14F-4D97-AF65-F5344CB8AC3E}">
        <p14:creationId xmlns:p14="http://schemas.microsoft.com/office/powerpoint/2010/main" val="1824374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FC367-EB08-294F-AA8D-92446144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When will my child get a proper reading book?</a:t>
            </a:r>
          </a:p>
        </p:txBody>
      </p:sp>
      <p:pic>
        <p:nvPicPr>
          <p:cNvPr id="1026" name="Picture 2" descr="Read Write Inc. Phonics: Green Set 1 Storybooks. On the Bus: Amazon.co.uk:  Munton, Gill, Archbold, Tim: 9780198461371: Books">
            <a:extLst>
              <a:ext uri="{FF2B5EF4-FFF2-40B4-BE49-F238E27FC236}">
                <a16:creationId xmlns:a16="http://schemas.microsoft.com/office/drawing/2014/main" id="{040682B1-C7E2-92ED-8FFC-D53490AB1E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840" y="1480297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8C87B8-6A2F-8D96-EC6A-B0A53D866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198" y="1480297"/>
            <a:ext cx="1790700" cy="2552700"/>
          </a:xfrm>
          <a:prstGeom prst="rect">
            <a:avLst/>
          </a:prstGeom>
        </p:spPr>
      </p:pic>
      <p:pic>
        <p:nvPicPr>
          <p:cNvPr id="1030" name="Picture 6" descr="Read Write Inc. Phonics: Leggy (Green Set 1 Book Bag Book 8): Oxford  University Press">
            <a:extLst>
              <a:ext uri="{FF2B5EF4-FFF2-40B4-BE49-F238E27FC236}">
                <a16:creationId xmlns:a16="http://schemas.microsoft.com/office/drawing/2014/main" id="{D87E116B-4F6D-0B97-ED1D-757FDEBA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52" y="3429000"/>
            <a:ext cx="1857375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D8278D-69F9-F76E-ADBA-C4DC213C3ED6}"/>
              </a:ext>
            </a:extLst>
          </p:cNvPr>
          <p:cNvSpPr txBox="1"/>
          <p:nvPr/>
        </p:nvSpPr>
        <p:spPr>
          <a:xfrm>
            <a:off x="899833" y="4538382"/>
            <a:ext cx="42436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Assessment every 6 weeks mean your child will be in exactly the appropriate phonics group.  ‘Stage not age’.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67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Reading </a:t>
            </a:r>
            <a:r>
              <a:rPr lang="en-GB" dirty="0">
                <a:latin typeface="Century Gothic" panose="020B0502020202020204" pitchFamily="34" charset="0"/>
              </a:rPr>
              <a:t>changes everything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  <a:latin typeface="Century Gothic" panose="020B0502020202020204" pitchFamily="34" charset="0"/>
              </a:rPr>
              <a:t>Teach a child to read and keep that child reading and we will change everything.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Century Gothic" panose="020B0502020202020204" pitchFamily="34" charset="0"/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marL="0" indent="0" algn="r">
              <a:buNone/>
            </a:pPr>
            <a:r>
              <a:rPr lang="en-US" sz="1800" i="1" dirty="0">
                <a:latin typeface="Century Gothic" panose="020B0502020202020204" pitchFamily="34" charset="0"/>
              </a:rPr>
              <a:t>Jeanette Winterson</a:t>
            </a:r>
            <a:endParaRPr lang="en-US" sz="1800" b="1" i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876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5F1708C3-18C5-BF18-35F4-A7EAD68AA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006" y="2230437"/>
            <a:ext cx="4579988" cy="311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7D1AFDE363394FB0A1E3A52CA664CD" ma:contentTypeVersion="18" ma:contentTypeDescription="Create a new document." ma:contentTypeScope="" ma:versionID="e88fbd9444d166bde9ac2c9ac7f8c0ce">
  <xsd:schema xmlns:xsd="http://www.w3.org/2001/XMLSchema" xmlns:xs="http://www.w3.org/2001/XMLSchema" xmlns:p="http://schemas.microsoft.com/office/2006/metadata/properties" xmlns:ns2="9a8f53b2-13a3-4793-90e7-10226504b3c4" xmlns:ns3="e3eab8b6-c0c4-41d5-9873-d73174f14db4" targetNamespace="http://schemas.microsoft.com/office/2006/metadata/properties" ma:root="true" ma:fieldsID="a37b41880412a4737e75f356d32fb4b0" ns2:_="" ns3:_="">
    <xsd:import namespace="9a8f53b2-13a3-4793-90e7-10226504b3c4"/>
    <xsd:import namespace="e3eab8b6-c0c4-41d5-9873-d73174f14db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DateandTimeModified" minOccurs="0"/>
                <xsd:element ref="ns3:lcf76f155ced4ddcb4097134ff3c332f" minOccurs="0"/>
                <xsd:element ref="ns2:TaxCatchAll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8f53b2-13a3-4793-90e7-10226504b3c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851b88b5-1e03-4004-8c48-28539b4b26ed}" ma:internalName="TaxCatchAll" ma:showField="CatchAllData" ma:web="9a8f53b2-13a3-4793-90e7-10226504b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eab8b6-c0c4-41d5-9873-d73174f14d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DateandTimeModified" ma:index="23" nillable="true" ma:displayName="Date and Time Modified" ma:format="DateTime" ma:internalName="DateandTimeModified">
      <xsd:simpleType>
        <xsd:restriction base="dms:DateTim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22edab9a-dc9d-426e-90cc-a0414d65d0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77FC60-7CA8-40B0-80C6-EF8CA97A5920}">
  <ds:schemaRefs>
    <ds:schemaRef ds:uri="9a8f53b2-13a3-4793-90e7-10226504b3c4"/>
    <ds:schemaRef ds:uri="e3eab8b6-c0c4-41d5-9873-d73174f14db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4C8EDF1-9DA2-46FB-B88F-123F7E8955D2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530E0D72-58F1-44ED-9C6B-BCE5AF6ECC6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790</TotalTime>
  <Words>495</Words>
  <Application>Microsoft Office PowerPoint</Application>
  <PresentationFormat>On-screen Show (4:3)</PresentationFormat>
  <Paragraphs>62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Arial Unicode MS</vt:lpstr>
      <vt:lpstr>Calibri</vt:lpstr>
      <vt:lpstr>Century Gothic</vt:lpstr>
      <vt:lpstr>Garamond</vt:lpstr>
      <vt:lpstr>Times New Roman</vt:lpstr>
      <vt:lpstr>Wingdings</vt:lpstr>
      <vt:lpstr>NEW Phonics Template</vt:lpstr>
      <vt:lpstr>Parent Meeting Fred Talk</vt:lpstr>
      <vt:lpstr>Meet Fred</vt:lpstr>
      <vt:lpstr>Sounds + blending = word reading </vt:lpstr>
      <vt:lpstr>Speed Sounds Set 1</vt:lpstr>
      <vt:lpstr>Reading with Fred Talk</vt:lpstr>
      <vt:lpstr>Sound blending books</vt:lpstr>
      <vt:lpstr>When will my child get a proper reading book?</vt:lpstr>
      <vt:lpstr>Reading changes everything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9313231 Shelley HOWELL</cp:lastModifiedBy>
  <cp:revision>143</cp:revision>
  <dcterms:created xsi:type="dcterms:W3CDTF">2015-11-23T14:36:59Z</dcterms:created>
  <dcterms:modified xsi:type="dcterms:W3CDTF">2023-10-04T16:37:03Z</dcterms:modified>
</cp:coreProperties>
</file>