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3" r:id="rId5"/>
  </p:sldMasterIdLst>
  <p:sldIdLst>
    <p:sldId id="257" r:id="rId6"/>
    <p:sldId id="258" r:id="rId7"/>
    <p:sldId id="270" r:id="rId8"/>
    <p:sldId id="259" r:id="rId9"/>
    <p:sldId id="260" r:id="rId10"/>
    <p:sldId id="261" r:id="rId11"/>
    <p:sldId id="262" r:id="rId12"/>
    <p:sldId id="263" r:id="rId13"/>
    <p:sldId id="264" r:id="rId14"/>
    <p:sldId id="265" r:id="rId15"/>
    <p:sldId id="267" r:id="rId16"/>
    <p:sldId id="266"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A7124C-813D-892E-755A-1B7F918922C2}" v="13" dt="2024-09-01T13:45:24.9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9/1/2024</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9/1/2024</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9/1/2024</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9/1/2024</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9/1/2024</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rUPjsHD5cTw" TargetMode="External"/><Relationship Id="rId7" Type="http://schemas.openxmlformats.org/officeDocument/2006/relationships/hyperlink" Target="https://www.youtube.com/watch?v=QNJcU7oOSL4"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youtube.com/watch?v=tb0gHAzpQPE" TargetMode="External"/><Relationship Id="rId5" Type="http://schemas.openxmlformats.org/officeDocument/2006/relationships/hyperlink" Target="https://www.youtube.com/watch?v=4knAhsh7Ksc" TargetMode="External"/><Relationship Id="rId4" Type="http://schemas.openxmlformats.org/officeDocument/2006/relationships/hyperlink" Target="https://www.youtube.com/watch?v=M0Jc4sP0BE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fabric, table, red, covered&#10;&#10;Description automatically generated">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4" y="1409078"/>
            <a:ext cx="4775075" cy="1630906"/>
          </a:xfrm>
        </p:spPr>
        <p:txBody>
          <a:bodyPr>
            <a:normAutofit/>
          </a:bodyPr>
          <a:lstStyle/>
          <a:p>
            <a:r>
              <a:rPr lang="en-US" sz="4000" dirty="0">
                <a:solidFill>
                  <a:schemeClr val="tx1"/>
                </a:solidFill>
                <a:latin typeface="Calibri"/>
                <a:ea typeface="Calibri"/>
                <a:cs typeface="Calibri"/>
              </a:rPr>
              <a:t>A Year of Music</a:t>
            </a:r>
          </a:p>
        </p:txBody>
      </p:sp>
      <p:sp>
        <p:nvSpPr>
          <p:cNvPr id="7" name="Subtitle 6"/>
          <p:cNvSpPr txBox="1">
            <a:spLocks noGrp="1"/>
          </p:cNvSpPr>
          <p:nvPr>
            <p:ph type="subTitle" idx="1"/>
          </p:nvPr>
        </p:nvSpPr>
        <p:spPr>
          <a:xfrm>
            <a:off x="1103272" y="2441167"/>
            <a:ext cx="5120639" cy="2514663"/>
          </a:xfrm>
          <a:prstGeom prst="rect">
            <a:avLst/>
          </a:prstGeom>
          <a:noFill/>
        </p:spPr>
        <p:txBody>
          <a:bodyPr vert="horz" wrap="square" lIns="91440" tIns="45720" rIns="91440" bIns="45720" rtlCol="0" anchor="t">
            <a:spAutoFit/>
          </a:bodyPr>
          <a:lstStyle/>
          <a:p>
            <a:r>
              <a:rPr lang="en-US" dirty="0">
                <a:solidFill>
                  <a:schemeClr val="tx1"/>
                </a:solidFill>
                <a:latin typeface="Calibri"/>
                <a:ea typeface="Calibri"/>
                <a:cs typeface="Calibri"/>
              </a:rPr>
              <a:t>National Curriculum: </a:t>
            </a:r>
          </a:p>
          <a:p>
            <a:pPr marL="285750" indent="-285750">
              <a:buFontTx/>
              <a:buChar char="-"/>
            </a:pPr>
            <a:r>
              <a:rPr lang="en-US" dirty="0">
                <a:solidFill>
                  <a:schemeClr val="tx1"/>
                </a:solidFill>
                <a:latin typeface="Calibri"/>
                <a:ea typeface="Calibri"/>
                <a:cs typeface="Calibri"/>
              </a:rPr>
              <a:t>Appreciate and understand a wide range of high-quality [live and] recorded music drawn from different traditions and from great composers and musicians</a:t>
            </a:r>
          </a:p>
          <a:p>
            <a:pPr marL="285750" indent="-285750">
              <a:buFontTx/>
              <a:buChar char="-"/>
            </a:pPr>
            <a:r>
              <a:rPr lang="en-US" dirty="0">
                <a:solidFill>
                  <a:schemeClr val="tx1"/>
                </a:solidFill>
                <a:latin typeface="Calibri"/>
                <a:ea typeface="Calibri"/>
                <a:cs typeface="Calibri"/>
              </a:rPr>
              <a:t>Develop an understanding of the history of music. </a:t>
            </a:r>
          </a:p>
          <a:p>
            <a:pPr marL="285750" indent="-285750">
              <a:buFontTx/>
              <a:buChar char="-"/>
            </a:pPr>
            <a:r>
              <a:rPr lang="en-US" dirty="0">
                <a:solidFill>
                  <a:schemeClr val="tx1"/>
                </a:solidFill>
                <a:latin typeface="Calibri"/>
                <a:ea typeface="Calibri"/>
                <a:cs typeface="Calibri"/>
              </a:rPr>
              <a:t>Listen with attention to detail</a:t>
            </a:r>
            <a:endParaRPr lang="en-GB" dirty="0">
              <a:solidFill>
                <a:schemeClr val="tx1"/>
              </a:solidFill>
              <a:latin typeface="Calibri"/>
              <a:ea typeface="Calibri"/>
              <a:cs typeface="Calibri"/>
            </a:endParaRPr>
          </a:p>
        </p:txBody>
      </p:sp>
    </p:spTree>
    <p:extLst>
      <p:ext uri="{BB962C8B-B14F-4D97-AF65-F5344CB8AC3E}">
        <p14:creationId xmlns:p14="http://schemas.microsoft.com/office/powerpoint/2010/main" val="17366931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fabric, table, red, covered&#10;&#10;Description automatically generated">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4484547" y="-171925"/>
            <a:ext cx="6698895" cy="2137273"/>
          </a:xfrm>
        </p:spPr>
        <p:txBody>
          <a:bodyPr>
            <a:normAutofit/>
          </a:bodyPr>
          <a:lstStyle/>
          <a:p>
            <a:pPr algn="ctr"/>
            <a:r>
              <a:rPr lang="en-US" dirty="0">
                <a:solidFill>
                  <a:schemeClr val="tx1">
                    <a:lumMod val="75000"/>
                    <a:lumOff val="25000"/>
                  </a:schemeClr>
                </a:solidFill>
                <a:latin typeface="Calibri"/>
                <a:ea typeface="Calibri"/>
                <a:cs typeface="Calibri"/>
              </a:rPr>
              <a:t>Listening &amp; Appraising at TEP </a:t>
            </a:r>
            <a:endParaRPr lang="en-US" dirty="0"/>
          </a:p>
        </p:txBody>
      </p:sp>
      <p:sp>
        <p:nvSpPr>
          <p:cNvPr id="5" name="TextBox 4">
            <a:extLst>
              <a:ext uri="{FF2B5EF4-FFF2-40B4-BE49-F238E27FC236}">
                <a16:creationId xmlns:a16="http://schemas.microsoft.com/office/drawing/2014/main" id="{600392F5-75FF-D8B6-75CB-144B6403BD69}"/>
              </a:ext>
            </a:extLst>
          </p:cNvPr>
          <p:cNvSpPr txBox="1"/>
          <p:nvPr/>
        </p:nvSpPr>
        <p:spPr>
          <a:xfrm>
            <a:off x="4484371" y="1370392"/>
            <a:ext cx="720094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Follow the calendar of music categories outlined in this ppt.</a:t>
            </a:r>
          </a:p>
          <a:p>
            <a:pPr marL="285750" indent="-285750">
              <a:buFont typeface="Arial"/>
              <a:buChar char="•"/>
            </a:pPr>
            <a:r>
              <a:rPr lang="en-US" dirty="0"/>
              <a:t>Dedicate time in class to properly listen and appraise music from this calendar (suggestions here are not extensive).</a:t>
            </a:r>
          </a:p>
          <a:p>
            <a:pPr marL="285750" indent="-285750">
              <a:buFont typeface="Arial"/>
              <a:buChar char="•"/>
            </a:pPr>
            <a:r>
              <a:rPr lang="en-US" dirty="0"/>
              <a:t>Follow the 'Listening &amp; Appraising' ppt for your year group – choose a question to answer each time you listen, encouraging the use of the correct vocabulary in discussion and written responses.</a:t>
            </a:r>
          </a:p>
          <a:p>
            <a:pPr marL="285750" indent="-285750">
              <a:buFont typeface="Arial"/>
              <a:buChar char="•"/>
            </a:pPr>
            <a:r>
              <a:rPr lang="en-US" dirty="0"/>
              <a:t>Always model your own response, using the correct vocabulary, first (I do), then do it with the children (we do), before allowing them time to listen and appraise themselves (you do).</a:t>
            </a:r>
          </a:p>
          <a:p>
            <a:pPr marL="285750" indent="-285750">
              <a:buFont typeface="Arial"/>
              <a:buChar char="•"/>
            </a:pPr>
            <a:r>
              <a:rPr lang="en-US" dirty="0"/>
              <a:t>Choose one 'listening' question and one 'appraising' question each time to start with. Build on this over the year.</a:t>
            </a:r>
          </a:p>
          <a:p>
            <a:pPr marL="285750" indent="-285750">
              <a:buFont typeface="Arial"/>
              <a:buChar char="•"/>
            </a:pPr>
            <a:endParaRPr lang="en-US" dirty="0"/>
          </a:p>
          <a:p>
            <a:pPr marL="285750" indent="-285750">
              <a:buFont typeface="Arial"/>
              <a:buChar char="•"/>
            </a:pPr>
            <a:r>
              <a:rPr lang="en-US" dirty="0"/>
              <a:t>LISTENING: identifying and commenting on the </a:t>
            </a:r>
            <a:r>
              <a:rPr lang="en-US" u="sng" dirty="0"/>
              <a:t>elements</a:t>
            </a:r>
            <a:r>
              <a:rPr lang="en-US" dirty="0"/>
              <a:t> of music, with attention to </a:t>
            </a:r>
            <a:r>
              <a:rPr lang="en-US" u="sng" dirty="0"/>
              <a:t>detail</a:t>
            </a:r>
          </a:p>
          <a:p>
            <a:pPr marL="285750" indent="-285750">
              <a:buFont typeface="Arial"/>
              <a:buChar char="•"/>
            </a:pPr>
            <a:r>
              <a:rPr lang="en-US" dirty="0"/>
              <a:t>APPRAISING: commenting on the music with an </a:t>
            </a:r>
            <a:r>
              <a:rPr lang="en-US" u="sng" dirty="0"/>
              <a:t>opinion, viewpoint or assessment</a:t>
            </a:r>
            <a:r>
              <a:rPr lang="en-US" dirty="0"/>
              <a:t>, supported by </a:t>
            </a:r>
            <a:r>
              <a:rPr lang="en-US" u="sng" dirty="0"/>
              <a:t>reference to elements of music.</a:t>
            </a:r>
          </a:p>
          <a:p>
            <a:pPr marL="285750" indent="-285750">
              <a:buFont typeface="Arial"/>
              <a:buChar char="•"/>
            </a:pPr>
            <a:endParaRPr lang="en-US"/>
          </a:p>
        </p:txBody>
      </p:sp>
    </p:spTree>
    <p:extLst>
      <p:ext uri="{BB962C8B-B14F-4D97-AF65-F5344CB8AC3E}">
        <p14:creationId xmlns:p14="http://schemas.microsoft.com/office/powerpoint/2010/main" val="12160103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fabric, table, red, covered&#10;&#10;Description automatically generated">
            <a:extLst>
              <a:ext uri="{FF2B5EF4-FFF2-40B4-BE49-F238E27FC236}">
                <a16:creationId xmlns:a16="http://schemas.microsoft.com/office/drawing/2014/main" id="{5C002EE5-E4FF-463C-8DAA-9AC0B6D407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29" name="Rectangle 22">
            <a:extLst>
              <a:ext uri="{FF2B5EF4-FFF2-40B4-BE49-F238E27FC236}">
                <a16:creationId xmlns:a16="http://schemas.microsoft.com/office/drawing/2014/main" id="{F5380E9A-163E-4576-BCDD-0A450B7E90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79943" y="237744"/>
            <a:ext cx="7652977" cy="6382512"/>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4">
            <a:extLst>
              <a:ext uri="{FF2B5EF4-FFF2-40B4-BE49-F238E27FC236}">
                <a16:creationId xmlns:a16="http://schemas.microsoft.com/office/drawing/2014/main" id="{88DDEF77-9746-4D83-91F9-442A2487E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17103" y="374904"/>
            <a:ext cx="7340156"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4465009" y="218844"/>
            <a:ext cx="6718433" cy="1746504"/>
          </a:xfrm>
        </p:spPr>
        <p:txBody>
          <a:bodyPr>
            <a:normAutofit/>
          </a:bodyPr>
          <a:lstStyle/>
          <a:p>
            <a:pPr algn="ctr"/>
            <a:r>
              <a:rPr lang="en-US" dirty="0">
                <a:solidFill>
                  <a:schemeClr val="tx1">
                    <a:lumMod val="75000"/>
                    <a:lumOff val="25000"/>
                  </a:schemeClr>
                </a:solidFill>
                <a:latin typeface="Calibri"/>
                <a:ea typeface="Calibri"/>
                <a:cs typeface="Calibri"/>
              </a:rPr>
              <a:t>Listening &amp; Appraising at TEP </a:t>
            </a:r>
            <a:endParaRPr lang="en-US" dirty="0"/>
          </a:p>
        </p:txBody>
      </p:sp>
      <p:sp>
        <p:nvSpPr>
          <p:cNvPr id="5" name="TextBox 4">
            <a:extLst>
              <a:ext uri="{FF2B5EF4-FFF2-40B4-BE49-F238E27FC236}">
                <a16:creationId xmlns:a16="http://schemas.microsoft.com/office/drawing/2014/main" id="{600392F5-75FF-D8B6-75CB-144B6403BD69}"/>
              </a:ext>
            </a:extLst>
          </p:cNvPr>
          <p:cNvSpPr txBox="1"/>
          <p:nvPr/>
        </p:nvSpPr>
        <p:spPr>
          <a:xfrm>
            <a:off x="4503909" y="1634161"/>
            <a:ext cx="7200940" cy="51706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US" dirty="0">
                <a:latin typeface="Avenir Next LT Pro"/>
                <a:cs typeface="Arial"/>
              </a:rPr>
              <a:t>Alongside and/or before listening &amp; appraising, dedicate time to </a:t>
            </a:r>
            <a:r>
              <a:rPr lang="en-US" dirty="0" err="1">
                <a:latin typeface="Avenir Next LT Pro"/>
                <a:cs typeface="Arial"/>
              </a:rPr>
              <a:t>practising</a:t>
            </a:r>
            <a:r>
              <a:rPr lang="en-US" dirty="0">
                <a:latin typeface="Avenir Next LT Pro"/>
                <a:cs typeface="Arial"/>
              </a:rPr>
              <a:t> identifying instruments (timbre).</a:t>
            </a:r>
          </a:p>
          <a:p>
            <a:pPr marL="285750" indent="-285750">
              <a:buFont typeface="Arial"/>
              <a:buChar char="•"/>
            </a:pPr>
            <a:endParaRPr lang="en-US" dirty="0">
              <a:latin typeface="Arial"/>
              <a:cs typeface="Arial"/>
            </a:endParaRPr>
          </a:p>
          <a:p>
            <a:pPr marL="285750" indent="-285750">
              <a:buFont typeface="Arial"/>
              <a:buChar char="•"/>
            </a:pPr>
            <a:r>
              <a:rPr lang="en-US" sz="1400" dirty="0">
                <a:latin typeface="Arial"/>
                <a:cs typeface="Arial"/>
              </a:rPr>
              <a:t>Learning about instruments:</a:t>
            </a:r>
          </a:p>
          <a:p>
            <a:pPr marL="285750" indent="-285750">
              <a:buFont typeface="Arial"/>
              <a:buChar char="•"/>
            </a:pPr>
            <a:r>
              <a:rPr lang="en-US" sz="1200" dirty="0">
                <a:latin typeface="Arial"/>
                <a:cs typeface="Arial"/>
                <a:hlinkClick r:id="rId3"/>
              </a:rPr>
              <a:t>https://www.youtube.com/watch?v=rUPjsHD5cTw</a:t>
            </a:r>
            <a:endParaRPr lang="en-US" sz="1200">
              <a:latin typeface="Calibri"/>
              <a:ea typeface="Calibri"/>
              <a:cs typeface="Calibri"/>
            </a:endParaRPr>
          </a:p>
          <a:p>
            <a:pPr marL="285750" indent="-285750">
              <a:buFont typeface="Arial"/>
              <a:buChar char="•"/>
            </a:pPr>
            <a:r>
              <a:rPr lang="en-US" sz="1200" dirty="0">
                <a:latin typeface="Arial"/>
                <a:cs typeface="Arial"/>
                <a:hlinkClick r:id="rId4"/>
              </a:rPr>
              <a:t>https://www.youtube.com/watch?v=M0Jc4sP0BEE</a:t>
            </a:r>
            <a:endParaRPr lang="en-US" sz="1200">
              <a:latin typeface="Calibri"/>
              <a:ea typeface="Calibri"/>
              <a:cs typeface="Calibri"/>
            </a:endParaRPr>
          </a:p>
          <a:p>
            <a:pPr marL="285750" indent="-285750">
              <a:buFont typeface="Arial"/>
              <a:buChar char="•"/>
            </a:pPr>
            <a:endParaRPr lang="en-US" sz="1200" dirty="0">
              <a:latin typeface="Arial"/>
              <a:cs typeface="Arial"/>
            </a:endParaRPr>
          </a:p>
          <a:p>
            <a:pPr marL="285750" indent="-285750">
              <a:buFont typeface="Arial"/>
              <a:buChar char="•"/>
            </a:pPr>
            <a:r>
              <a:rPr lang="en-US" sz="1400" dirty="0">
                <a:latin typeface="Arial"/>
                <a:cs typeface="Arial"/>
              </a:rPr>
              <a:t>Quizzes for instrument recognition:</a:t>
            </a:r>
          </a:p>
          <a:p>
            <a:pPr marL="285750" indent="-285750">
              <a:buFont typeface="Arial"/>
              <a:buChar char="•"/>
            </a:pPr>
            <a:r>
              <a:rPr lang="en-US" sz="1200" dirty="0">
                <a:latin typeface="Arial"/>
                <a:cs typeface="Arial"/>
                <a:hlinkClick r:id="rId5"/>
              </a:rPr>
              <a:t>https://www.youtube.com/watch?v=4knAhsh7Ksc</a:t>
            </a:r>
            <a:endParaRPr lang="en-US" sz="1200">
              <a:latin typeface="Arial"/>
              <a:cs typeface="Arial"/>
            </a:endParaRPr>
          </a:p>
          <a:p>
            <a:pPr marL="285750" indent="-285750">
              <a:buFont typeface="Arial"/>
              <a:buChar char="•"/>
            </a:pPr>
            <a:r>
              <a:rPr lang="en-US" sz="1200" dirty="0">
                <a:latin typeface="Arial"/>
                <a:cs typeface="Arial"/>
                <a:hlinkClick r:id="rId6"/>
              </a:rPr>
              <a:t>https://www.youtube.com/watch?v=tb0gHAzpQPE</a:t>
            </a:r>
            <a:endParaRPr lang="en-US" sz="1200">
              <a:latin typeface="Calibri"/>
              <a:ea typeface="Calibri"/>
              <a:cs typeface="Calibri"/>
            </a:endParaRPr>
          </a:p>
          <a:p>
            <a:pPr marL="285750" indent="-285750">
              <a:buFont typeface="Arial"/>
              <a:buChar char="•"/>
            </a:pPr>
            <a:r>
              <a:rPr lang="en-US" sz="1200" dirty="0">
                <a:latin typeface="Arial"/>
                <a:cs typeface="Arial"/>
                <a:hlinkClick r:id="rId7"/>
              </a:rPr>
              <a:t>https://www.youtube.com/watch?v=QNJcU7oOSL4</a:t>
            </a:r>
            <a:endParaRPr lang="en-US" sz="1200">
              <a:latin typeface="Arial"/>
              <a:cs typeface="Arial"/>
            </a:endParaRPr>
          </a:p>
          <a:p>
            <a:pPr marL="285750" indent="-285750">
              <a:buFont typeface="Arial,Sans-Serif"/>
              <a:buChar char="•"/>
            </a:pPr>
            <a:endParaRPr lang="en-US" dirty="0">
              <a:latin typeface="Arial"/>
              <a:cs typeface="Arial"/>
            </a:endParaRPr>
          </a:p>
          <a:p>
            <a:pPr marL="285750" indent="-285750">
              <a:buFont typeface="Arial"/>
              <a:buChar char="•"/>
            </a:pPr>
            <a:r>
              <a:rPr lang="en-US" dirty="0"/>
              <a:t>Include music from the relevant month as part of your assembly as children walk in. Have an information slide about the composer/artist for the children to read, as well as a listening/appraising question for them to think about (example of this in curriculum/music/resources folder).</a:t>
            </a:r>
          </a:p>
          <a:p>
            <a:pPr marL="285750" indent="-285750">
              <a:buFont typeface="Arial"/>
              <a:buChar char="•"/>
            </a:pPr>
            <a:endParaRPr lang="en-US" dirty="0">
              <a:ea typeface="+mn-lt"/>
              <a:cs typeface="+mn-lt"/>
            </a:endParaRPr>
          </a:p>
          <a:p>
            <a:endParaRPr lang="en-US" dirty="0"/>
          </a:p>
          <a:p>
            <a:endParaRPr lang="en-US" sz="1400" dirty="0"/>
          </a:p>
          <a:p>
            <a:pPr marL="285750" indent="-285750">
              <a:buFont typeface="Arial"/>
              <a:buChar char="•"/>
            </a:pPr>
            <a:endParaRPr lang="en-US" dirty="0"/>
          </a:p>
        </p:txBody>
      </p:sp>
    </p:spTree>
    <p:extLst>
      <p:ext uri="{BB962C8B-B14F-4D97-AF65-F5344CB8AC3E}">
        <p14:creationId xmlns:p14="http://schemas.microsoft.com/office/powerpoint/2010/main" val="401874692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657" y="0"/>
            <a:ext cx="10058400" cy="1371600"/>
          </a:xfrm>
        </p:spPr>
        <p:txBody>
          <a:bodyPr/>
          <a:lstStyle/>
          <a:p>
            <a:r>
              <a:rPr lang="en-US" dirty="0">
                <a:latin typeface="Calibri"/>
                <a:ea typeface="Calibri"/>
                <a:cs typeface="Calibri"/>
              </a:rPr>
              <a:t>September – Pop </a:t>
            </a:r>
            <a:endParaRPr lang="en-GB">
              <a:latin typeface="Calibri"/>
              <a:ea typeface="Calibri"/>
              <a:cs typeface="Calibri"/>
            </a:endParaRPr>
          </a:p>
        </p:txBody>
      </p:sp>
      <p:sp>
        <p:nvSpPr>
          <p:cNvPr id="3" name="Content Placeholder 2"/>
          <p:cNvSpPr>
            <a:spLocks noGrp="1"/>
          </p:cNvSpPr>
          <p:nvPr>
            <p:ph sz="half" idx="1"/>
          </p:nvPr>
        </p:nvSpPr>
        <p:spPr>
          <a:xfrm>
            <a:off x="413657" y="1922026"/>
            <a:ext cx="2551612" cy="4504900"/>
          </a:xfrm>
        </p:spPr>
        <p:txBody>
          <a:bodyPr vert="horz" lIns="91440" tIns="45720" rIns="91440" bIns="45720" rtlCol="0" anchor="t">
            <a:normAutofit lnSpcReduction="10000"/>
          </a:bodyPr>
          <a:lstStyle/>
          <a:p>
            <a:r>
              <a:rPr lang="en-US" sz="1800" dirty="0"/>
              <a:t>Taylor Swift</a:t>
            </a:r>
          </a:p>
          <a:p>
            <a:r>
              <a:rPr lang="en-US" dirty="0"/>
              <a:t>ABBA</a:t>
            </a:r>
            <a:endParaRPr lang="en-US" sz="1800" dirty="0"/>
          </a:p>
          <a:p>
            <a:r>
              <a:rPr lang="en-US" sz="1800" dirty="0"/>
              <a:t>The Beatles</a:t>
            </a:r>
          </a:p>
          <a:p>
            <a:r>
              <a:rPr lang="en-US" dirty="0"/>
              <a:t>Bee Gees</a:t>
            </a:r>
            <a:endParaRPr lang="en-US" sz="1800" dirty="0"/>
          </a:p>
          <a:p>
            <a:r>
              <a:rPr lang="en-US" sz="1800" dirty="0"/>
              <a:t>Michael Jackson </a:t>
            </a:r>
          </a:p>
          <a:p>
            <a:r>
              <a:rPr lang="en-US" sz="1800" dirty="0"/>
              <a:t>Pink </a:t>
            </a:r>
          </a:p>
          <a:p>
            <a:r>
              <a:rPr lang="en-US" sz="1800" dirty="0"/>
              <a:t>Ariana Grande</a:t>
            </a:r>
          </a:p>
          <a:p>
            <a:r>
              <a:rPr lang="en-US" sz="1800" dirty="0"/>
              <a:t>Spice Girls</a:t>
            </a:r>
          </a:p>
          <a:p>
            <a:r>
              <a:rPr lang="en-US" dirty="0"/>
              <a:t>Westlife</a:t>
            </a:r>
          </a:p>
          <a:p>
            <a:r>
              <a:rPr lang="en-US" sz="1800" dirty="0"/>
              <a:t>S Club</a:t>
            </a:r>
            <a:r>
              <a:rPr lang="en-US" dirty="0"/>
              <a:t> 7</a:t>
            </a:r>
            <a:endParaRPr lang="en-US" sz="1800" dirty="0"/>
          </a:p>
          <a:p>
            <a:r>
              <a:rPr lang="en-US" dirty="0"/>
              <a:t>Steps</a:t>
            </a:r>
            <a:endParaRPr lang="en-US" sz="1800" dirty="0"/>
          </a:p>
          <a:p>
            <a:endParaRPr lang="en-US" sz="1800" dirty="0"/>
          </a:p>
          <a:p>
            <a:endParaRPr lang="en-US" sz="1800" dirty="0"/>
          </a:p>
          <a:p>
            <a:endParaRPr lang="en-GB" sz="1800" dirty="0"/>
          </a:p>
        </p:txBody>
      </p:sp>
      <p:sp>
        <p:nvSpPr>
          <p:cNvPr id="4" name="Content Placeholder 3"/>
          <p:cNvSpPr>
            <a:spLocks noGrp="1"/>
          </p:cNvSpPr>
          <p:nvPr>
            <p:ph sz="half" idx="2"/>
          </p:nvPr>
        </p:nvSpPr>
        <p:spPr>
          <a:xfrm>
            <a:off x="2701023" y="1922026"/>
            <a:ext cx="3391988" cy="4504900"/>
          </a:xfrm>
        </p:spPr>
        <p:txBody>
          <a:bodyPr vert="horz" lIns="91440" tIns="45720" rIns="91440" bIns="45720" rtlCol="0" anchor="t">
            <a:normAutofit lnSpcReduction="10000"/>
          </a:bodyPr>
          <a:lstStyle/>
          <a:p>
            <a:r>
              <a:rPr lang="en-US" dirty="0"/>
              <a:t>Madonna</a:t>
            </a:r>
          </a:p>
          <a:p>
            <a:r>
              <a:rPr lang="en-US" dirty="0"/>
              <a:t>Duran </a:t>
            </a:r>
            <a:r>
              <a:rPr lang="en-US" dirty="0" err="1"/>
              <a:t>Duran</a:t>
            </a:r>
            <a:endParaRPr lang="en-US" dirty="0"/>
          </a:p>
          <a:p>
            <a:r>
              <a:rPr lang="en-US" dirty="0"/>
              <a:t>ELO </a:t>
            </a:r>
          </a:p>
          <a:p>
            <a:r>
              <a:rPr lang="en-US" dirty="0"/>
              <a:t>Bruce Springsteen </a:t>
            </a:r>
          </a:p>
          <a:p>
            <a:r>
              <a:rPr lang="en-US" dirty="0"/>
              <a:t>Madness</a:t>
            </a:r>
          </a:p>
          <a:p>
            <a:r>
              <a:rPr lang="en-US" dirty="0"/>
              <a:t>Kylie Minogue </a:t>
            </a:r>
          </a:p>
          <a:p>
            <a:r>
              <a:rPr lang="en-US" dirty="0"/>
              <a:t>Cliff Richard </a:t>
            </a:r>
          </a:p>
          <a:p>
            <a:r>
              <a:rPr lang="en-US" dirty="0"/>
              <a:t>The Kinks </a:t>
            </a:r>
          </a:p>
          <a:p>
            <a:r>
              <a:rPr lang="en-US" dirty="0"/>
              <a:t>The Beach Boys </a:t>
            </a:r>
          </a:p>
          <a:p>
            <a:r>
              <a:rPr lang="en-US" dirty="0"/>
              <a:t>Katy Perry</a:t>
            </a:r>
          </a:p>
          <a:p>
            <a:r>
              <a:rPr lang="en-US" dirty="0"/>
              <a:t>Lady Gaga </a:t>
            </a:r>
          </a:p>
          <a:p>
            <a:endParaRPr lang="en-GB" dirty="0"/>
          </a:p>
        </p:txBody>
      </p:sp>
      <p:sp>
        <p:nvSpPr>
          <p:cNvPr id="5" name="Rectangle 4"/>
          <p:cNvSpPr/>
          <p:nvPr/>
        </p:nvSpPr>
        <p:spPr>
          <a:xfrm>
            <a:off x="413657" y="998696"/>
            <a:ext cx="11369040" cy="923330"/>
          </a:xfrm>
          <a:prstGeom prst="rect">
            <a:avLst/>
          </a:prstGeom>
        </p:spPr>
        <p:txBody>
          <a:bodyPr wrap="square" lIns="91440" tIns="45720" rIns="91440" bIns="45720" anchor="t">
            <a:spAutoFit/>
          </a:bodyPr>
          <a:lstStyle/>
          <a:p>
            <a:r>
              <a:rPr lang="en-US" dirty="0">
                <a:latin typeface="Calibri"/>
                <a:ea typeface="Calibri"/>
                <a:cs typeface="Calibri"/>
              </a:rPr>
              <a:t>‘Pop’ music is a genre of ‘popular’ music that originated in its modern form during the mid-1950s in the US and UK. </a:t>
            </a:r>
            <a:r>
              <a:rPr lang="en-US" i="1" dirty="0">
                <a:latin typeface="Calibri"/>
                <a:ea typeface="Calibri"/>
                <a:cs typeface="Calibri"/>
              </a:rPr>
              <a:t>Popular Music </a:t>
            </a:r>
            <a:r>
              <a:rPr lang="en-US" dirty="0">
                <a:latin typeface="Calibri"/>
                <a:ea typeface="Calibri"/>
                <a:cs typeface="Calibri"/>
              </a:rPr>
              <a:t>and </a:t>
            </a:r>
            <a:r>
              <a:rPr lang="en-US" i="1" dirty="0">
                <a:latin typeface="Calibri"/>
                <a:ea typeface="Calibri"/>
                <a:cs typeface="Calibri"/>
              </a:rPr>
              <a:t>Pop Music</a:t>
            </a:r>
            <a:r>
              <a:rPr lang="en-US" dirty="0">
                <a:latin typeface="Calibri"/>
                <a:ea typeface="Calibri"/>
                <a:cs typeface="Calibri"/>
              </a:rPr>
              <a:t> are often used interchangeably. Rock and Pop were synonymous in the 50s and 60s until the late 60s, when Pop became the term for commercial and accessible music. There are </a:t>
            </a:r>
            <a:r>
              <a:rPr lang="en-US" b="1" dirty="0">
                <a:latin typeface="Calibri"/>
                <a:ea typeface="Calibri"/>
                <a:cs typeface="Calibri"/>
              </a:rPr>
              <a:t>lots</a:t>
            </a:r>
            <a:r>
              <a:rPr lang="en-US" dirty="0">
                <a:latin typeface="Calibri"/>
                <a:ea typeface="Calibri"/>
                <a:cs typeface="Calibri"/>
              </a:rPr>
              <a:t> of options! </a:t>
            </a:r>
          </a:p>
        </p:txBody>
      </p:sp>
      <p:sp>
        <p:nvSpPr>
          <p:cNvPr id="6" name="Content Placeholder 3"/>
          <p:cNvSpPr txBox="1">
            <a:spLocks/>
          </p:cNvSpPr>
          <p:nvPr/>
        </p:nvSpPr>
        <p:spPr>
          <a:xfrm>
            <a:off x="5889171" y="1922026"/>
            <a:ext cx="3391988" cy="4504900"/>
          </a:xfrm>
          <a:prstGeom prst="rect">
            <a:avLst/>
          </a:prstGeom>
        </p:spPr>
        <p:txBody>
          <a:bodyPr vert="horz" lIns="91440" tIns="45720" rIns="91440" bIns="45720" rtlCol="0" anchor="t">
            <a:normAutofit fontScale="92500" lnSpcReduction="1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US" dirty="0"/>
              <a:t>Dua Lipa</a:t>
            </a:r>
          </a:p>
          <a:p>
            <a:r>
              <a:rPr lang="en-US" dirty="0"/>
              <a:t>Britney Spears</a:t>
            </a:r>
          </a:p>
          <a:p>
            <a:r>
              <a:rPr lang="en-US" dirty="0"/>
              <a:t>Ed Sheeran </a:t>
            </a:r>
          </a:p>
          <a:p>
            <a:r>
              <a:rPr lang="en-US" dirty="0"/>
              <a:t>Fleetwood Mac </a:t>
            </a:r>
          </a:p>
          <a:p>
            <a:r>
              <a:rPr lang="en-US" dirty="0"/>
              <a:t>Elton John</a:t>
            </a:r>
          </a:p>
          <a:p>
            <a:r>
              <a:rPr lang="en-US" dirty="0"/>
              <a:t>Justin Timberlake </a:t>
            </a:r>
          </a:p>
          <a:p>
            <a:r>
              <a:rPr lang="en-US" dirty="0"/>
              <a:t>Whitney Houston </a:t>
            </a:r>
          </a:p>
          <a:p>
            <a:r>
              <a:rPr lang="en-US" dirty="0"/>
              <a:t>Bob Dylan </a:t>
            </a:r>
          </a:p>
          <a:p>
            <a:r>
              <a:rPr lang="en-US" dirty="0"/>
              <a:t>Burt Bacharach</a:t>
            </a:r>
          </a:p>
          <a:p>
            <a:r>
              <a:rPr lang="en-US" dirty="0"/>
              <a:t>The Clash</a:t>
            </a:r>
          </a:p>
          <a:p>
            <a:r>
              <a:rPr lang="en-US" dirty="0"/>
              <a:t>T-Rex</a:t>
            </a:r>
          </a:p>
          <a:p>
            <a:r>
              <a:rPr lang="en-US" dirty="0"/>
              <a:t>Harry Styles</a:t>
            </a:r>
          </a:p>
        </p:txBody>
      </p:sp>
      <p:sp>
        <p:nvSpPr>
          <p:cNvPr id="7" name="Content Placeholder 3"/>
          <p:cNvSpPr txBox="1">
            <a:spLocks/>
          </p:cNvSpPr>
          <p:nvPr/>
        </p:nvSpPr>
        <p:spPr>
          <a:xfrm>
            <a:off x="8776063" y="1922026"/>
            <a:ext cx="3391988" cy="4504900"/>
          </a:xfrm>
          <a:prstGeom prst="rect">
            <a:avLst/>
          </a:prstGeom>
        </p:spPr>
        <p:txBody>
          <a:bodyPr vert="horz" lIns="91440" tIns="45720" rIns="91440" bIns="45720" rtlCol="0" anchor="t">
            <a:normAutofit lnSpcReduction="1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US" dirty="0"/>
              <a:t>Rod Stewart </a:t>
            </a:r>
          </a:p>
          <a:p>
            <a:r>
              <a:rPr lang="en-US" dirty="0"/>
              <a:t>Bryan Adams </a:t>
            </a:r>
          </a:p>
          <a:p>
            <a:r>
              <a:rPr lang="en-US" dirty="0"/>
              <a:t>Pet Shop Boys</a:t>
            </a:r>
          </a:p>
          <a:p>
            <a:r>
              <a:rPr lang="en-US" dirty="0"/>
              <a:t>Paul Simon </a:t>
            </a:r>
          </a:p>
          <a:p>
            <a:r>
              <a:rPr lang="en-US" dirty="0" err="1"/>
              <a:t>Bananarama</a:t>
            </a:r>
            <a:r>
              <a:rPr lang="en-US" dirty="0"/>
              <a:t> </a:t>
            </a:r>
          </a:p>
          <a:p>
            <a:r>
              <a:rPr lang="en-US" dirty="0"/>
              <a:t>New Order</a:t>
            </a:r>
          </a:p>
          <a:p>
            <a:r>
              <a:rPr lang="en-US" dirty="0"/>
              <a:t>Take That</a:t>
            </a:r>
          </a:p>
          <a:p>
            <a:r>
              <a:rPr lang="en-US" dirty="0"/>
              <a:t>Oasis</a:t>
            </a:r>
          </a:p>
          <a:p>
            <a:r>
              <a:rPr lang="en-US" dirty="0"/>
              <a:t>Adele</a:t>
            </a:r>
          </a:p>
          <a:p>
            <a:r>
              <a:rPr lang="en-US" dirty="0"/>
              <a:t>Girls Aloud </a:t>
            </a:r>
          </a:p>
          <a:p>
            <a:r>
              <a:rPr lang="en-US" dirty="0"/>
              <a:t>Little Mix</a:t>
            </a:r>
          </a:p>
          <a:p>
            <a:endParaRPr lang="en-US" dirty="0"/>
          </a:p>
        </p:txBody>
      </p:sp>
    </p:spTree>
    <p:extLst>
      <p:ext uri="{BB962C8B-B14F-4D97-AF65-F5344CB8AC3E}">
        <p14:creationId xmlns:p14="http://schemas.microsoft.com/office/powerpoint/2010/main" val="3794166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595" y="0"/>
            <a:ext cx="10058400" cy="1371600"/>
          </a:xfrm>
        </p:spPr>
        <p:txBody>
          <a:bodyPr/>
          <a:lstStyle/>
          <a:p>
            <a:r>
              <a:rPr lang="en-US" dirty="0">
                <a:latin typeface="Calibri"/>
                <a:ea typeface="Calibri"/>
                <a:cs typeface="Calibri"/>
              </a:rPr>
              <a:t>October – Black Artists (Black History Month) </a:t>
            </a:r>
            <a:endParaRPr lang="en-GB" dirty="0">
              <a:latin typeface="Calibri"/>
              <a:ea typeface="Calibri"/>
              <a:cs typeface="Calibri"/>
            </a:endParaRPr>
          </a:p>
        </p:txBody>
      </p:sp>
      <p:sp>
        <p:nvSpPr>
          <p:cNvPr id="3" name="Content Placeholder 2"/>
          <p:cNvSpPr>
            <a:spLocks noGrp="1"/>
          </p:cNvSpPr>
          <p:nvPr>
            <p:ph sz="half" idx="1"/>
          </p:nvPr>
        </p:nvSpPr>
        <p:spPr>
          <a:xfrm>
            <a:off x="561703" y="1678295"/>
            <a:ext cx="5303520" cy="4735567"/>
          </a:xfrm>
        </p:spPr>
        <p:txBody>
          <a:bodyPr vert="horz" lIns="91440" tIns="45720" rIns="91440" bIns="45720" rtlCol="0" anchor="t">
            <a:normAutofit/>
          </a:bodyPr>
          <a:lstStyle/>
          <a:p>
            <a:r>
              <a:rPr lang="en-US" sz="1800" dirty="0"/>
              <a:t>Nat King Cole – Smile </a:t>
            </a:r>
          </a:p>
          <a:p>
            <a:r>
              <a:rPr lang="en-US" sz="1800" dirty="0"/>
              <a:t>Nina Simone – </a:t>
            </a:r>
            <a:r>
              <a:rPr lang="en-US" sz="1800" dirty="0" err="1"/>
              <a:t>Feelin</a:t>
            </a:r>
            <a:r>
              <a:rPr lang="en-US" sz="1800" dirty="0"/>
              <a:t>’ Good</a:t>
            </a:r>
          </a:p>
          <a:p>
            <a:r>
              <a:rPr lang="en-US" sz="1800" dirty="0"/>
              <a:t>Louis Armstrong – What a Wonderful World </a:t>
            </a:r>
          </a:p>
          <a:p>
            <a:r>
              <a:rPr lang="en-US" sz="1800" dirty="0"/>
              <a:t>Beyonce  </a:t>
            </a:r>
          </a:p>
          <a:p>
            <a:r>
              <a:rPr lang="en-US" sz="1800" dirty="0"/>
              <a:t>Aretha Franklin - Respect</a:t>
            </a:r>
          </a:p>
          <a:p>
            <a:r>
              <a:rPr lang="en-US" sz="1800" dirty="0"/>
              <a:t>Andra Day – Rise Up</a:t>
            </a:r>
          </a:p>
          <a:p>
            <a:r>
              <a:rPr lang="en-US" sz="1800" dirty="0"/>
              <a:t>Stevie Wonder – </a:t>
            </a:r>
            <a:r>
              <a:rPr lang="en-US" dirty="0"/>
              <a:t>Superstition, </a:t>
            </a:r>
            <a:r>
              <a:rPr lang="en-US" dirty="0" err="1"/>
              <a:t>etc</a:t>
            </a:r>
            <a:endParaRPr lang="en-US" sz="1800"/>
          </a:p>
          <a:p>
            <a:r>
              <a:rPr lang="en-US" sz="1800" dirty="0"/>
              <a:t>Diana Ross and the Supremes</a:t>
            </a:r>
          </a:p>
          <a:p>
            <a:r>
              <a:rPr lang="en-US" dirty="0"/>
              <a:t>Michael Jackson</a:t>
            </a:r>
          </a:p>
          <a:p>
            <a:r>
              <a:rPr lang="en-US" sz="1800" dirty="0"/>
              <a:t>James Brown</a:t>
            </a:r>
          </a:p>
          <a:p>
            <a:r>
              <a:rPr lang="en-US" dirty="0"/>
              <a:t>Duke Ellington </a:t>
            </a:r>
            <a:endParaRPr lang="en-US" sz="1800" dirty="0"/>
          </a:p>
          <a:p>
            <a:endParaRPr lang="en-US" sz="1800" dirty="0"/>
          </a:p>
          <a:p>
            <a:endParaRPr lang="en-US" sz="1800" dirty="0"/>
          </a:p>
          <a:p>
            <a:endParaRPr lang="en-GB" sz="1800" dirty="0"/>
          </a:p>
        </p:txBody>
      </p:sp>
      <p:sp>
        <p:nvSpPr>
          <p:cNvPr id="4" name="Content Placeholder 3"/>
          <p:cNvSpPr>
            <a:spLocks noGrp="1"/>
          </p:cNvSpPr>
          <p:nvPr>
            <p:ph sz="half" idx="2"/>
          </p:nvPr>
        </p:nvSpPr>
        <p:spPr>
          <a:xfrm>
            <a:off x="5427617" y="1678293"/>
            <a:ext cx="5924006" cy="4735567"/>
          </a:xfrm>
        </p:spPr>
        <p:txBody>
          <a:bodyPr vert="horz" lIns="91440" tIns="45720" rIns="91440" bIns="45720" rtlCol="0" anchor="t">
            <a:normAutofit/>
          </a:bodyPr>
          <a:lstStyle/>
          <a:p>
            <a:r>
              <a:rPr lang="en-US" dirty="0"/>
              <a:t>Prince (be careful of lyrics)</a:t>
            </a:r>
          </a:p>
          <a:p>
            <a:r>
              <a:rPr lang="en-US" dirty="0"/>
              <a:t>Luther Van Dross</a:t>
            </a:r>
          </a:p>
          <a:p>
            <a:r>
              <a:rPr lang="en-US" dirty="0"/>
              <a:t>John Legend</a:t>
            </a:r>
          </a:p>
          <a:p>
            <a:r>
              <a:rPr lang="en-US" dirty="0"/>
              <a:t>Ella Fitzgerald</a:t>
            </a:r>
          </a:p>
          <a:p>
            <a:r>
              <a:rPr lang="en-US" dirty="0"/>
              <a:t>Gregory Porter</a:t>
            </a:r>
          </a:p>
          <a:p>
            <a:r>
              <a:rPr lang="en-US" dirty="0"/>
              <a:t>Kanye West</a:t>
            </a:r>
          </a:p>
          <a:p>
            <a:r>
              <a:rPr lang="en-US" dirty="0"/>
              <a:t>Paul Robeson – Ol’ Man River</a:t>
            </a:r>
          </a:p>
          <a:p>
            <a:r>
              <a:rPr lang="en-US" dirty="0"/>
              <a:t>Jessye Norman (Opera Soprano Singer)</a:t>
            </a:r>
          </a:p>
          <a:p>
            <a:r>
              <a:rPr lang="en-US" dirty="0"/>
              <a:t>Lawrence Brownlee (Opera Tenor Singer)</a:t>
            </a:r>
          </a:p>
          <a:p>
            <a:r>
              <a:rPr lang="en-US" dirty="0"/>
              <a:t>Sir Willard White (British Opera Singer)</a:t>
            </a:r>
          </a:p>
          <a:p>
            <a:r>
              <a:rPr lang="en-US" dirty="0"/>
              <a:t>James DePriest (Orchestral Conductor)</a:t>
            </a:r>
          </a:p>
          <a:p>
            <a:endParaRPr lang="en-US" dirty="0"/>
          </a:p>
          <a:p>
            <a:endParaRPr lang="en-GB" dirty="0"/>
          </a:p>
        </p:txBody>
      </p:sp>
      <p:sp>
        <p:nvSpPr>
          <p:cNvPr id="5" name="TextBox 4"/>
          <p:cNvSpPr txBox="1"/>
          <p:nvPr/>
        </p:nvSpPr>
        <p:spPr>
          <a:xfrm>
            <a:off x="561703" y="1031962"/>
            <a:ext cx="9731828" cy="646331"/>
          </a:xfrm>
          <a:prstGeom prst="rect">
            <a:avLst/>
          </a:prstGeom>
          <a:noFill/>
        </p:spPr>
        <p:txBody>
          <a:bodyPr wrap="square" lIns="91440" tIns="45720" rIns="91440" bIns="45720" rtlCol="0" anchor="t">
            <a:spAutoFit/>
          </a:bodyPr>
          <a:lstStyle/>
          <a:p>
            <a:r>
              <a:rPr lang="en-US" dirty="0">
                <a:latin typeface="Calibri"/>
                <a:ea typeface="Calibri"/>
                <a:cs typeface="Calibri"/>
              </a:rPr>
              <a:t>An opportunity to celebrate black artists, composers and performers. No restrictions on genres or styles – personal choice. </a:t>
            </a:r>
          </a:p>
        </p:txBody>
      </p:sp>
    </p:spTree>
    <p:extLst>
      <p:ext uri="{BB962C8B-B14F-4D97-AF65-F5344CB8AC3E}">
        <p14:creationId xmlns:p14="http://schemas.microsoft.com/office/powerpoint/2010/main" val="693047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2846" y="0"/>
            <a:ext cx="10058400" cy="1371600"/>
          </a:xfrm>
        </p:spPr>
        <p:txBody>
          <a:bodyPr/>
          <a:lstStyle/>
          <a:p>
            <a:r>
              <a:rPr lang="en-US" dirty="0">
                <a:latin typeface="Calibri"/>
                <a:ea typeface="Calibri"/>
                <a:cs typeface="Calibri"/>
              </a:rPr>
              <a:t>November – Rock (Modern or Classic)</a:t>
            </a:r>
            <a:r>
              <a:rPr lang="en-US" dirty="0"/>
              <a:t> </a:t>
            </a:r>
            <a:endParaRPr lang="en-GB" dirty="0"/>
          </a:p>
        </p:txBody>
      </p:sp>
      <p:sp>
        <p:nvSpPr>
          <p:cNvPr id="3" name="Content Placeholder 2"/>
          <p:cNvSpPr>
            <a:spLocks noGrp="1"/>
          </p:cNvSpPr>
          <p:nvPr>
            <p:ph sz="half" idx="1"/>
          </p:nvPr>
        </p:nvSpPr>
        <p:spPr>
          <a:xfrm>
            <a:off x="452846" y="1560731"/>
            <a:ext cx="5334000" cy="4879258"/>
          </a:xfrm>
        </p:spPr>
        <p:txBody>
          <a:bodyPr vert="horz" lIns="91440" tIns="45720" rIns="91440" bIns="45720" rtlCol="0" anchor="t">
            <a:normAutofit lnSpcReduction="10000"/>
          </a:bodyPr>
          <a:lstStyle/>
          <a:p>
            <a:r>
              <a:rPr lang="en-US" sz="1800" dirty="0"/>
              <a:t>Pink Floyd</a:t>
            </a:r>
          </a:p>
          <a:p>
            <a:r>
              <a:rPr lang="en-US" dirty="0"/>
              <a:t>Survivor </a:t>
            </a:r>
          </a:p>
          <a:p>
            <a:r>
              <a:rPr lang="en-US" sz="1800" dirty="0"/>
              <a:t>The Who</a:t>
            </a:r>
          </a:p>
          <a:p>
            <a:r>
              <a:rPr lang="en-US" dirty="0"/>
              <a:t>The Rolling Stones</a:t>
            </a:r>
          </a:p>
          <a:p>
            <a:r>
              <a:rPr lang="en-US" sz="1800" dirty="0"/>
              <a:t>Elvis Presley </a:t>
            </a:r>
          </a:p>
          <a:p>
            <a:r>
              <a:rPr lang="en-US" dirty="0"/>
              <a:t>Bill Haley &amp; His Comets </a:t>
            </a:r>
          </a:p>
          <a:p>
            <a:r>
              <a:rPr lang="en-US" dirty="0"/>
              <a:t>Guns N Roses</a:t>
            </a:r>
          </a:p>
          <a:p>
            <a:r>
              <a:rPr lang="en-US" dirty="0"/>
              <a:t>Queen</a:t>
            </a:r>
          </a:p>
          <a:p>
            <a:r>
              <a:rPr lang="en-US" dirty="0"/>
              <a:t>David Bowie </a:t>
            </a:r>
          </a:p>
          <a:p>
            <a:r>
              <a:rPr lang="en-US" dirty="0"/>
              <a:t>AC/DC </a:t>
            </a:r>
          </a:p>
          <a:p>
            <a:r>
              <a:rPr lang="en-US" dirty="0"/>
              <a:t>Aerosmith</a:t>
            </a:r>
          </a:p>
          <a:p>
            <a:r>
              <a:rPr lang="en-US" dirty="0"/>
              <a:t>Jimi Hendrix </a:t>
            </a:r>
          </a:p>
          <a:p>
            <a:pPr marL="0" indent="0">
              <a:buNone/>
            </a:pPr>
            <a:endParaRPr lang="en-US" dirty="0"/>
          </a:p>
        </p:txBody>
      </p:sp>
      <p:sp>
        <p:nvSpPr>
          <p:cNvPr id="4" name="Content Placeholder 3"/>
          <p:cNvSpPr>
            <a:spLocks noGrp="1"/>
          </p:cNvSpPr>
          <p:nvPr>
            <p:ph sz="half" idx="2"/>
          </p:nvPr>
        </p:nvSpPr>
        <p:spPr>
          <a:xfrm>
            <a:off x="6069875" y="1560731"/>
            <a:ext cx="5765074" cy="4879258"/>
          </a:xfrm>
        </p:spPr>
        <p:txBody>
          <a:bodyPr vert="horz" lIns="91440" tIns="45720" rIns="91440" bIns="45720" rtlCol="0" anchor="t">
            <a:normAutofit lnSpcReduction="10000"/>
          </a:bodyPr>
          <a:lstStyle/>
          <a:p>
            <a:r>
              <a:rPr lang="en-US" dirty="0"/>
              <a:t>Fleetwood Mac</a:t>
            </a:r>
          </a:p>
          <a:p>
            <a:r>
              <a:rPr lang="en-US" dirty="0"/>
              <a:t>Red Hot </a:t>
            </a:r>
            <a:r>
              <a:rPr lang="en-US" dirty="0" err="1"/>
              <a:t>Chilli</a:t>
            </a:r>
            <a:r>
              <a:rPr lang="en-US" dirty="0"/>
              <a:t> Peppers </a:t>
            </a:r>
          </a:p>
          <a:p>
            <a:r>
              <a:rPr lang="en-US" dirty="0"/>
              <a:t>U2</a:t>
            </a:r>
          </a:p>
          <a:p>
            <a:r>
              <a:rPr lang="en-US" dirty="0"/>
              <a:t>Creedence Clearwater Revival </a:t>
            </a:r>
          </a:p>
          <a:p>
            <a:r>
              <a:rPr lang="en-US" dirty="0"/>
              <a:t>Bon Jovi</a:t>
            </a:r>
          </a:p>
          <a:p>
            <a:r>
              <a:rPr lang="en-US" dirty="0"/>
              <a:t>The Stone Roses</a:t>
            </a:r>
          </a:p>
          <a:p>
            <a:r>
              <a:rPr lang="en-US" dirty="0"/>
              <a:t>Paramore</a:t>
            </a:r>
          </a:p>
          <a:p>
            <a:r>
              <a:rPr lang="en-US" dirty="0"/>
              <a:t>Janis Joplin </a:t>
            </a:r>
          </a:p>
          <a:p>
            <a:r>
              <a:rPr lang="en-US" dirty="0"/>
              <a:t>Joan Jett</a:t>
            </a:r>
          </a:p>
          <a:p>
            <a:r>
              <a:rPr lang="en-US" dirty="0"/>
              <a:t>Patti Smith </a:t>
            </a:r>
          </a:p>
          <a:p>
            <a:r>
              <a:rPr lang="en-US" dirty="0"/>
              <a:t>Evanescence </a:t>
            </a:r>
          </a:p>
          <a:p>
            <a:r>
              <a:rPr lang="en-US" dirty="0"/>
              <a:t>Meatloaf</a:t>
            </a:r>
          </a:p>
          <a:p>
            <a:endParaRPr lang="en-GB" dirty="0"/>
          </a:p>
        </p:txBody>
      </p:sp>
      <p:sp>
        <p:nvSpPr>
          <p:cNvPr id="5" name="TextBox 4"/>
          <p:cNvSpPr txBox="1"/>
          <p:nvPr/>
        </p:nvSpPr>
        <p:spPr>
          <a:xfrm>
            <a:off x="452846" y="875211"/>
            <a:ext cx="10280469" cy="646331"/>
          </a:xfrm>
          <a:prstGeom prst="rect">
            <a:avLst/>
          </a:prstGeom>
          <a:noFill/>
        </p:spPr>
        <p:txBody>
          <a:bodyPr wrap="square" rtlCol="0">
            <a:spAutoFit/>
          </a:bodyPr>
          <a:lstStyle/>
          <a:p>
            <a:r>
              <a:rPr lang="en-US" dirty="0"/>
              <a:t>Rock covers a whole plethora of artists and sub-genres. Word of caution – check the lyrics and background history of the songs! The rock ‘n roll lifestyle has an impact on music and lyrics!</a:t>
            </a:r>
            <a:endParaRPr lang="en-GB" dirty="0"/>
          </a:p>
        </p:txBody>
      </p:sp>
    </p:spTree>
    <p:extLst>
      <p:ext uri="{BB962C8B-B14F-4D97-AF65-F5344CB8AC3E}">
        <p14:creationId xmlns:p14="http://schemas.microsoft.com/office/powerpoint/2010/main" val="82588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594" y="0"/>
            <a:ext cx="10058400" cy="1371600"/>
          </a:xfrm>
        </p:spPr>
        <p:txBody>
          <a:bodyPr/>
          <a:lstStyle/>
          <a:p>
            <a:r>
              <a:rPr lang="en-US" dirty="0">
                <a:latin typeface="Calibri"/>
                <a:ea typeface="Calibri"/>
                <a:cs typeface="Calibri"/>
              </a:rPr>
              <a:t>December – Carols/Hymns &amp; Christmas Music </a:t>
            </a:r>
            <a:endParaRPr lang="en-GB" dirty="0">
              <a:latin typeface="Calibri"/>
              <a:ea typeface="Calibri"/>
              <a:cs typeface="Calibri"/>
            </a:endParaRPr>
          </a:p>
        </p:txBody>
      </p:sp>
      <p:sp>
        <p:nvSpPr>
          <p:cNvPr id="3" name="Content Placeholder 2"/>
          <p:cNvSpPr>
            <a:spLocks noGrp="1"/>
          </p:cNvSpPr>
          <p:nvPr>
            <p:ph sz="half" idx="1"/>
          </p:nvPr>
        </p:nvSpPr>
        <p:spPr>
          <a:xfrm>
            <a:off x="496388" y="1929170"/>
            <a:ext cx="5329645" cy="4853132"/>
          </a:xfrm>
        </p:spPr>
        <p:txBody>
          <a:bodyPr vert="horz" lIns="91440" tIns="45720" rIns="91440" bIns="45720" rtlCol="0" anchor="t">
            <a:normAutofit/>
          </a:bodyPr>
          <a:lstStyle/>
          <a:p>
            <a:r>
              <a:rPr lang="en-US" sz="1600" dirty="0"/>
              <a:t>Wynton Marsalis (Jazz &amp; Classical Trumpeter) – Winter Wonderland </a:t>
            </a:r>
          </a:p>
          <a:p>
            <a:r>
              <a:rPr lang="en-US" sz="1600" dirty="0"/>
              <a:t>Maddy Prior and The Carnival Band </a:t>
            </a:r>
          </a:p>
          <a:p>
            <a:r>
              <a:rPr lang="en-US" sz="1600" dirty="0"/>
              <a:t>The Halle Orchestra – Christmas Carols</a:t>
            </a:r>
          </a:p>
          <a:p>
            <a:r>
              <a:rPr lang="en-US" sz="1600" dirty="0"/>
              <a:t>Bing Crosby – White Christmas </a:t>
            </a:r>
          </a:p>
          <a:p>
            <a:r>
              <a:rPr lang="en-US" sz="1600" dirty="0"/>
              <a:t>Nat King Cole – The Christmas Song</a:t>
            </a:r>
          </a:p>
          <a:p>
            <a:r>
              <a:rPr lang="en-US" sz="1600" dirty="0"/>
              <a:t>Frank Sinatra – Have Yourself a Merry Little Christmas</a:t>
            </a:r>
          </a:p>
          <a:p>
            <a:r>
              <a:rPr lang="en-US" sz="1600" dirty="0"/>
              <a:t>Bach – Christmas Oratorio </a:t>
            </a:r>
          </a:p>
          <a:p>
            <a:r>
              <a:rPr lang="en-US" sz="1600" dirty="0"/>
              <a:t>Tchaikovsky – Nutcracker Ballet/Suite </a:t>
            </a:r>
          </a:p>
          <a:p>
            <a:r>
              <a:rPr lang="en-US" sz="1600" dirty="0"/>
              <a:t>Peter Auty – Walking in the Air </a:t>
            </a:r>
          </a:p>
          <a:p>
            <a:r>
              <a:rPr lang="en-US" sz="1600" dirty="0"/>
              <a:t>Coventry Carol </a:t>
            </a:r>
          </a:p>
          <a:p>
            <a:r>
              <a:rPr lang="en-US" sz="1600" dirty="0"/>
              <a:t>O Little Town of Bethlehem </a:t>
            </a:r>
            <a:endParaRPr lang="en-GB" sz="1600" dirty="0"/>
          </a:p>
        </p:txBody>
      </p:sp>
      <p:sp>
        <p:nvSpPr>
          <p:cNvPr id="4" name="Content Placeholder 3"/>
          <p:cNvSpPr>
            <a:spLocks noGrp="1"/>
          </p:cNvSpPr>
          <p:nvPr>
            <p:ph sz="half" idx="2"/>
          </p:nvPr>
        </p:nvSpPr>
        <p:spPr>
          <a:xfrm>
            <a:off x="5826033" y="1929170"/>
            <a:ext cx="5584371" cy="4853132"/>
          </a:xfrm>
        </p:spPr>
        <p:txBody>
          <a:bodyPr>
            <a:normAutofit/>
          </a:bodyPr>
          <a:lstStyle/>
          <a:p>
            <a:r>
              <a:rPr lang="en-US" dirty="0"/>
              <a:t>Vivaldi – Winter </a:t>
            </a:r>
          </a:p>
          <a:p>
            <a:r>
              <a:rPr lang="en-US" dirty="0"/>
              <a:t>In the Bleak Midwinter </a:t>
            </a:r>
          </a:p>
          <a:p>
            <a:r>
              <a:rPr lang="en-US" dirty="0"/>
              <a:t>Holly and the Ivy </a:t>
            </a:r>
          </a:p>
          <a:p>
            <a:r>
              <a:rPr lang="en-US" dirty="0"/>
              <a:t>I Saw Three Ships </a:t>
            </a:r>
          </a:p>
          <a:p>
            <a:r>
              <a:rPr lang="en-US" dirty="0"/>
              <a:t>Handel – The Messiah </a:t>
            </a:r>
          </a:p>
          <a:p>
            <a:r>
              <a:rPr lang="en-US" dirty="0"/>
              <a:t>Corelli – Christmas Concerto</a:t>
            </a:r>
          </a:p>
          <a:p>
            <a:r>
              <a:rPr lang="en-US" dirty="0"/>
              <a:t>Katherine Jenkins – O Holy Night</a:t>
            </a:r>
          </a:p>
          <a:p>
            <a:r>
              <a:rPr lang="en-US" dirty="0" err="1"/>
              <a:t>Libera</a:t>
            </a:r>
            <a:r>
              <a:rPr lang="en-US" dirty="0"/>
              <a:t> – Carol of the Bells </a:t>
            </a:r>
          </a:p>
          <a:p>
            <a:r>
              <a:rPr lang="en-US" dirty="0"/>
              <a:t>Gruber – Silent Night </a:t>
            </a:r>
          </a:p>
          <a:p>
            <a:r>
              <a:rPr lang="en-US" dirty="0"/>
              <a:t>In </a:t>
            </a:r>
            <a:r>
              <a:rPr lang="en-US" dirty="0" err="1"/>
              <a:t>Dulci</a:t>
            </a:r>
            <a:r>
              <a:rPr lang="en-US" dirty="0"/>
              <a:t> </a:t>
            </a:r>
            <a:r>
              <a:rPr lang="en-US" dirty="0" err="1"/>
              <a:t>Jubilo</a:t>
            </a:r>
            <a:endParaRPr lang="en-US" dirty="0"/>
          </a:p>
          <a:p>
            <a:r>
              <a:rPr lang="en-US" dirty="0"/>
              <a:t>God Rest Ye Merry Gentleman </a:t>
            </a:r>
          </a:p>
          <a:p>
            <a:endParaRPr lang="en-GB" dirty="0"/>
          </a:p>
        </p:txBody>
      </p:sp>
      <p:sp>
        <p:nvSpPr>
          <p:cNvPr id="5" name="TextBox 4"/>
          <p:cNvSpPr txBox="1"/>
          <p:nvPr/>
        </p:nvSpPr>
        <p:spPr>
          <a:xfrm>
            <a:off x="587829" y="1005840"/>
            <a:ext cx="11168742" cy="923330"/>
          </a:xfrm>
          <a:prstGeom prst="rect">
            <a:avLst/>
          </a:prstGeom>
          <a:noFill/>
        </p:spPr>
        <p:txBody>
          <a:bodyPr wrap="square" rtlCol="0">
            <a:spAutoFit/>
          </a:bodyPr>
          <a:lstStyle/>
          <a:p>
            <a:r>
              <a:rPr lang="en-US" dirty="0"/>
              <a:t>Christmas fast approaches! Start off the month more traditional please. Choose your </a:t>
            </a:r>
            <a:r>
              <a:rPr lang="en-US" dirty="0" err="1"/>
              <a:t>favourite</a:t>
            </a:r>
            <a:r>
              <a:rPr lang="en-US" dirty="0"/>
              <a:t> Christmas Carol/Hymn. Carols were actually sung all year round, they weren’t limited to the ‘Christmas’ season. Towards the end of the term we can include our more popular Christmas songs to sing-a-long with.  </a:t>
            </a:r>
          </a:p>
        </p:txBody>
      </p:sp>
    </p:spTree>
    <p:extLst>
      <p:ext uri="{BB962C8B-B14F-4D97-AF65-F5344CB8AC3E}">
        <p14:creationId xmlns:p14="http://schemas.microsoft.com/office/powerpoint/2010/main" val="4224330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034" y="0"/>
            <a:ext cx="10058400" cy="1371600"/>
          </a:xfrm>
        </p:spPr>
        <p:txBody>
          <a:bodyPr/>
          <a:lstStyle/>
          <a:p>
            <a:r>
              <a:rPr lang="en-US" dirty="0">
                <a:latin typeface="Calibri"/>
                <a:ea typeface="Calibri"/>
                <a:cs typeface="Calibri"/>
              </a:rPr>
              <a:t>January -  Dance Through the Ages</a:t>
            </a:r>
            <a:endParaRPr lang="en-GB" dirty="0">
              <a:latin typeface="Calibri"/>
              <a:ea typeface="Calibri"/>
              <a:cs typeface="Calibri"/>
            </a:endParaRPr>
          </a:p>
        </p:txBody>
      </p:sp>
      <p:sp>
        <p:nvSpPr>
          <p:cNvPr id="3" name="Content Placeholder 2"/>
          <p:cNvSpPr>
            <a:spLocks noGrp="1"/>
          </p:cNvSpPr>
          <p:nvPr>
            <p:ph idx="1"/>
          </p:nvPr>
        </p:nvSpPr>
        <p:spPr>
          <a:xfrm>
            <a:off x="492033" y="1162595"/>
            <a:ext cx="11290663" cy="5225142"/>
          </a:xfrm>
        </p:spPr>
        <p:txBody>
          <a:bodyPr vert="horz" lIns="91440" tIns="45720" rIns="91440" bIns="45720" rtlCol="0" anchor="t">
            <a:normAutofit fontScale="92500" lnSpcReduction="20000"/>
          </a:bodyPr>
          <a:lstStyle/>
          <a:p>
            <a:pPr marL="0" indent="0">
              <a:buNone/>
            </a:pPr>
            <a:r>
              <a:rPr lang="en-US" sz="1800" dirty="0"/>
              <a:t>Music used to encourage dance or written specifically for dance. This can be folk, ballet, modern, ballroom, dance hall etc. </a:t>
            </a:r>
          </a:p>
          <a:p>
            <a:r>
              <a:rPr lang="en-US" sz="1800" dirty="0"/>
              <a:t>Dance Hall music from WW2: Glen Miller</a:t>
            </a:r>
          </a:p>
          <a:p>
            <a:r>
              <a:rPr lang="en-US" sz="1800" dirty="0"/>
              <a:t>Fred Astaire – Let’s call the whole thing off, Hat Rack Dance</a:t>
            </a:r>
          </a:p>
          <a:p>
            <a:r>
              <a:rPr lang="en-US" sz="1800" dirty="0"/>
              <a:t>Gene Kelly – </a:t>
            </a:r>
            <a:r>
              <a:rPr lang="en-US" sz="1800" dirty="0" err="1"/>
              <a:t>Singin</a:t>
            </a:r>
            <a:r>
              <a:rPr lang="en-US" sz="1800" dirty="0"/>
              <a:t>’ in the Rain</a:t>
            </a:r>
          </a:p>
          <a:p>
            <a:r>
              <a:rPr lang="en-US" sz="1800" dirty="0"/>
              <a:t>Cab Calloway and the Nicholas Brothers – </a:t>
            </a:r>
            <a:r>
              <a:rPr lang="en-US" sz="1800" dirty="0" err="1"/>
              <a:t>Jumpin</a:t>
            </a:r>
            <a:r>
              <a:rPr lang="en-US" sz="1800" dirty="0"/>
              <a:t> Jive </a:t>
            </a:r>
          </a:p>
          <a:p>
            <a:r>
              <a:rPr lang="en-US" sz="1800" dirty="0"/>
              <a:t>Tchaikovsky (Romantic Classical Composer) – Ballet: The Nutcracker, Swan Lake, Romeo and Juliet </a:t>
            </a:r>
          </a:p>
          <a:p>
            <a:r>
              <a:rPr lang="en-US" sz="1800" dirty="0"/>
              <a:t>Historical Dance – Tudor, Georgian, Victorian  </a:t>
            </a:r>
          </a:p>
          <a:p>
            <a:r>
              <a:rPr lang="en-US" sz="1800" dirty="0"/>
              <a:t>Riverdance</a:t>
            </a:r>
          </a:p>
          <a:p>
            <a:pPr>
              <a:buClr>
                <a:srgbClr val="262626"/>
              </a:buClr>
            </a:pPr>
            <a:r>
              <a:rPr lang="en-US" sz="1700" dirty="0"/>
              <a:t>Charleston, Jive, Jitterbug</a:t>
            </a:r>
          </a:p>
          <a:p>
            <a:pPr>
              <a:buClr>
                <a:srgbClr val="262626"/>
              </a:buClr>
            </a:pPr>
            <a:r>
              <a:rPr lang="en-US" sz="1800" dirty="0"/>
              <a:t>50s Rock 'n' Roll</a:t>
            </a:r>
          </a:p>
          <a:p>
            <a:r>
              <a:rPr lang="en-US" sz="1800" dirty="0"/>
              <a:t>Songs about dancing – Footloose, You Make Me Feel Like Dancing, Dancing With Tears In My Eyes</a:t>
            </a:r>
          </a:p>
          <a:p>
            <a:pPr>
              <a:buClr>
                <a:srgbClr val="262626"/>
              </a:buClr>
            </a:pPr>
            <a:r>
              <a:rPr lang="en-US" sz="1800" dirty="0"/>
              <a:t>70s Disco – Bee Gees</a:t>
            </a:r>
          </a:p>
          <a:p>
            <a:r>
              <a:rPr lang="en-US" sz="1800" dirty="0"/>
              <a:t>Country/Western Line Dancing </a:t>
            </a:r>
          </a:p>
          <a:p>
            <a:r>
              <a:rPr lang="en-US" sz="1800" dirty="0"/>
              <a:t>90s House Music </a:t>
            </a:r>
          </a:p>
        </p:txBody>
      </p:sp>
    </p:spTree>
    <p:extLst>
      <p:ext uri="{BB962C8B-B14F-4D97-AF65-F5344CB8AC3E}">
        <p14:creationId xmlns:p14="http://schemas.microsoft.com/office/powerpoint/2010/main" val="592190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468" y="0"/>
            <a:ext cx="10058400" cy="1371600"/>
          </a:xfrm>
        </p:spPr>
        <p:txBody>
          <a:bodyPr/>
          <a:lstStyle/>
          <a:p>
            <a:r>
              <a:rPr lang="en-US" dirty="0">
                <a:latin typeface="Calibri"/>
                <a:ea typeface="Calibri"/>
                <a:cs typeface="Calibri"/>
              </a:rPr>
              <a:t>February – World Music</a:t>
            </a:r>
            <a:r>
              <a:rPr lang="en-US" dirty="0"/>
              <a:t>  </a:t>
            </a:r>
            <a:endParaRPr lang="en-GB" dirty="0"/>
          </a:p>
        </p:txBody>
      </p:sp>
      <p:sp>
        <p:nvSpPr>
          <p:cNvPr id="3" name="Content Placeholder 2"/>
          <p:cNvSpPr>
            <a:spLocks noGrp="1"/>
          </p:cNvSpPr>
          <p:nvPr>
            <p:ph idx="1"/>
          </p:nvPr>
        </p:nvSpPr>
        <p:spPr>
          <a:xfrm>
            <a:off x="374467" y="1058091"/>
            <a:ext cx="11408229" cy="5394960"/>
          </a:xfrm>
        </p:spPr>
        <p:txBody>
          <a:bodyPr vert="horz" lIns="91440" tIns="45720" rIns="91440" bIns="45720" rtlCol="0" anchor="t">
            <a:normAutofit fontScale="85000" lnSpcReduction="10000"/>
          </a:bodyPr>
          <a:lstStyle/>
          <a:p>
            <a:pPr marL="0" indent="0">
              <a:buNone/>
            </a:pPr>
            <a:r>
              <a:rPr lang="en-US" sz="2000" dirty="0"/>
              <a:t>Artists, composers and genres outside of the stereotypical Western genres. No limits on genres or artists!</a:t>
            </a:r>
          </a:p>
          <a:p>
            <a:r>
              <a:rPr lang="en-US" sz="2000" dirty="0" err="1"/>
              <a:t>Kpop</a:t>
            </a:r>
            <a:r>
              <a:rPr lang="en-US" sz="2000" dirty="0"/>
              <a:t> (Korean pop) – BTS, Blackpink, BIGBANG, SHINee, Super Junior</a:t>
            </a:r>
          </a:p>
          <a:p>
            <a:r>
              <a:rPr lang="en-US" sz="2000" dirty="0" err="1"/>
              <a:t>Jpop</a:t>
            </a:r>
            <a:r>
              <a:rPr lang="en-US" sz="2000" dirty="0"/>
              <a:t>/rock (Japanese pop/rock, often known worldwide through anime/gaming) – Hikaru Utada, Yoko Kanno, KANA-BOON, </a:t>
            </a:r>
            <a:r>
              <a:rPr lang="en-US" sz="2000" dirty="0" err="1"/>
              <a:t>Akeboshi</a:t>
            </a:r>
            <a:r>
              <a:rPr lang="en-US" sz="2000" dirty="0"/>
              <a:t>, Perfume</a:t>
            </a:r>
          </a:p>
          <a:p>
            <a:r>
              <a:rPr lang="en-US" sz="2000" dirty="0"/>
              <a:t>Sona </a:t>
            </a:r>
            <a:r>
              <a:rPr lang="en-US" sz="2000" dirty="0" err="1"/>
              <a:t>Jobarteh</a:t>
            </a:r>
            <a:r>
              <a:rPr lang="en-US" sz="2000" dirty="0"/>
              <a:t> (Gambian) – </a:t>
            </a:r>
            <a:r>
              <a:rPr lang="en-US" sz="2000" dirty="0" err="1"/>
              <a:t>Fatafina</a:t>
            </a:r>
            <a:r>
              <a:rPr lang="en-US" sz="2000" dirty="0"/>
              <a:t>  </a:t>
            </a:r>
          </a:p>
          <a:p>
            <a:r>
              <a:rPr lang="en-US" sz="2000" dirty="0"/>
              <a:t>Youssou N'Dour (Senegal)</a:t>
            </a:r>
          </a:p>
          <a:p>
            <a:pPr>
              <a:buClr>
                <a:srgbClr val="262626"/>
              </a:buClr>
            </a:pPr>
            <a:r>
              <a:rPr lang="en-US" sz="2000" dirty="0"/>
              <a:t>Enya (Ireland)</a:t>
            </a:r>
          </a:p>
          <a:p>
            <a:r>
              <a:rPr lang="en-US" sz="2000" dirty="0"/>
              <a:t>Julie Fowlis (Scottish) – known for Pixar’s Brave where she sang the original songs composed for the film but a well-known Gaelic singer</a:t>
            </a:r>
          </a:p>
          <a:p>
            <a:r>
              <a:rPr lang="en-US" sz="2000" dirty="0"/>
              <a:t>Lang </a:t>
            </a:r>
            <a:r>
              <a:rPr lang="en-US" sz="2000" dirty="0" err="1"/>
              <a:t>Lang</a:t>
            </a:r>
            <a:r>
              <a:rPr lang="en-US" sz="2000" dirty="0"/>
              <a:t> (Chinese) – pianist </a:t>
            </a:r>
          </a:p>
          <a:p>
            <a:r>
              <a:rPr lang="en-US" sz="2000" dirty="0"/>
              <a:t>Francoise Hardy/France Gall/Jacques Brel/Jean-Jacques Goldman (French) – chanson </a:t>
            </a:r>
          </a:p>
          <a:p>
            <a:r>
              <a:rPr lang="en-US" sz="2000" dirty="0"/>
              <a:t>Ravi Shankar (Indian) – sitar player </a:t>
            </a:r>
          </a:p>
          <a:p>
            <a:r>
              <a:rPr lang="en-US" sz="2000" dirty="0"/>
              <a:t>Ladysmith Black Mambazo (South African) – choral group in local vocal styles (also see Paul Simon 'Graceland' album)</a:t>
            </a:r>
          </a:p>
          <a:p>
            <a:pPr>
              <a:buClr>
                <a:srgbClr val="262626"/>
              </a:buClr>
            </a:pPr>
            <a:r>
              <a:rPr lang="en-US" sz="2000" dirty="0"/>
              <a:t>Peter Gabriel – explores world music on many of his albums</a:t>
            </a:r>
          </a:p>
        </p:txBody>
      </p:sp>
    </p:spTree>
    <p:extLst>
      <p:ext uri="{BB962C8B-B14F-4D97-AF65-F5344CB8AC3E}">
        <p14:creationId xmlns:p14="http://schemas.microsoft.com/office/powerpoint/2010/main" val="1735055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595" y="0"/>
            <a:ext cx="10058400" cy="1371600"/>
          </a:xfrm>
        </p:spPr>
        <p:txBody>
          <a:bodyPr/>
          <a:lstStyle/>
          <a:p>
            <a:r>
              <a:rPr lang="en-US" dirty="0">
                <a:latin typeface="Calibri"/>
                <a:ea typeface="Calibri"/>
                <a:cs typeface="Calibri"/>
              </a:rPr>
              <a:t>March &amp; April – </a:t>
            </a:r>
            <a:r>
              <a:rPr lang="en-US" dirty="0">
                <a:solidFill>
                  <a:srgbClr val="00B050"/>
                </a:solidFill>
                <a:latin typeface="Calibri"/>
                <a:ea typeface="Calibri"/>
                <a:cs typeface="Calibri"/>
              </a:rPr>
              <a:t>Gospel</a:t>
            </a:r>
            <a:r>
              <a:rPr lang="en-US" dirty="0">
                <a:latin typeface="Calibri"/>
                <a:ea typeface="Calibri"/>
                <a:cs typeface="Calibri"/>
              </a:rPr>
              <a:t>, </a:t>
            </a:r>
            <a:r>
              <a:rPr lang="en-US" dirty="0">
                <a:solidFill>
                  <a:srgbClr val="00B0F0"/>
                </a:solidFill>
                <a:latin typeface="Calibri"/>
                <a:ea typeface="Calibri"/>
                <a:cs typeface="Calibri"/>
              </a:rPr>
              <a:t>Soul</a:t>
            </a:r>
            <a:r>
              <a:rPr lang="en-US" dirty="0">
                <a:latin typeface="Calibri"/>
                <a:ea typeface="Calibri"/>
                <a:cs typeface="Calibri"/>
              </a:rPr>
              <a:t>, </a:t>
            </a:r>
            <a:r>
              <a:rPr lang="en-US" dirty="0">
                <a:solidFill>
                  <a:schemeClr val="accent1">
                    <a:lumMod val="76000"/>
                  </a:schemeClr>
                </a:solidFill>
                <a:latin typeface="Calibri"/>
                <a:ea typeface="Calibri"/>
                <a:cs typeface="Calibri"/>
              </a:rPr>
              <a:t>Jazz</a:t>
            </a:r>
            <a:r>
              <a:rPr lang="en-US" dirty="0">
                <a:latin typeface="Calibri"/>
                <a:ea typeface="Calibri"/>
                <a:cs typeface="Calibri"/>
              </a:rPr>
              <a:t>, </a:t>
            </a:r>
            <a:r>
              <a:rPr lang="en-US" dirty="0">
                <a:solidFill>
                  <a:srgbClr val="7030A0"/>
                </a:solidFill>
                <a:latin typeface="Calibri"/>
                <a:ea typeface="Calibri"/>
                <a:cs typeface="Calibri"/>
              </a:rPr>
              <a:t>Motown</a:t>
            </a:r>
            <a:endParaRPr lang="en-GB" sz="3200" dirty="0">
              <a:solidFill>
                <a:srgbClr val="7030A0"/>
              </a:solidFill>
              <a:latin typeface="Calibri"/>
              <a:ea typeface="Calibri"/>
              <a:cs typeface="Calibri"/>
            </a:endParaRPr>
          </a:p>
        </p:txBody>
      </p:sp>
      <p:sp>
        <p:nvSpPr>
          <p:cNvPr id="4" name="Content Placeholder 3"/>
          <p:cNvSpPr>
            <a:spLocks noGrp="1"/>
          </p:cNvSpPr>
          <p:nvPr>
            <p:ph sz="half" idx="1"/>
          </p:nvPr>
        </p:nvSpPr>
        <p:spPr>
          <a:xfrm>
            <a:off x="400594" y="1456955"/>
            <a:ext cx="5029199" cy="5009158"/>
          </a:xfrm>
        </p:spPr>
        <p:txBody>
          <a:bodyPr vert="horz" lIns="91440" tIns="45720" rIns="91440" bIns="45720" rtlCol="0" anchor="t">
            <a:normAutofit lnSpcReduction="10000"/>
          </a:bodyPr>
          <a:lstStyle/>
          <a:p>
            <a:r>
              <a:rPr lang="en-US" sz="1600" dirty="0">
                <a:solidFill>
                  <a:srgbClr val="7030A0"/>
                </a:solidFill>
              </a:rPr>
              <a:t>The Marvelettes – Please Mr. Postman </a:t>
            </a:r>
          </a:p>
          <a:p>
            <a:r>
              <a:rPr lang="en-US" sz="1600" dirty="0">
                <a:solidFill>
                  <a:srgbClr val="7030A0"/>
                </a:solidFill>
              </a:rPr>
              <a:t>Four Tops – Reach Out (I’ll Be There)</a:t>
            </a:r>
          </a:p>
          <a:p>
            <a:r>
              <a:rPr lang="en-US" sz="1600" dirty="0">
                <a:solidFill>
                  <a:srgbClr val="7030A0"/>
                </a:solidFill>
              </a:rPr>
              <a:t>Marvin Gaye – I heard it through the Grapevine</a:t>
            </a:r>
          </a:p>
          <a:p>
            <a:r>
              <a:rPr lang="en-US" sz="1600" dirty="0">
                <a:solidFill>
                  <a:srgbClr val="7030A0"/>
                </a:solidFill>
              </a:rPr>
              <a:t>The Temptations</a:t>
            </a:r>
          </a:p>
          <a:p>
            <a:r>
              <a:rPr lang="en-US" sz="1600" dirty="0">
                <a:solidFill>
                  <a:srgbClr val="7030A0"/>
                </a:solidFill>
              </a:rPr>
              <a:t>Martha and the Vandellas – Heatwave </a:t>
            </a:r>
          </a:p>
          <a:p>
            <a:r>
              <a:rPr lang="en-US" sz="1600" dirty="0">
                <a:solidFill>
                  <a:srgbClr val="7030A0"/>
                </a:solidFill>
              </a:rPr>
              <a:t>The Supremes – You Can’t Hurry Love</a:t>
            </a:r>
          </a:p>
          <a:p>
            <a:r>
              <a:rPr lang="en-US" sz="1600" dirty="0">
                <a:solidFill>
                  <a:schemeClr val="accent1">
                    <a:lumMod val="76000"/>
                  </a:schemeClr>
                </a:solidFill>
              </a:rPr>
              <a:t>Miles Davis – Bye </a:t>
            </a:r>
            <a:r>
              <a:rPr lang="en-US" sz="1600" err="1">
                <a:solidFill>
                  <a:schemeClr val="accent1">
                    <a:lumMod val="76000"/>
                  </a:schemeClr>
                </a:solidFill>
              </a:rPr>
              <a:t>Bye</a:t>
            </a:r>
            <a:r>
              <a:rPr lang="en-US" sz="1600" dirty="0">
                <a:solidFill>
                  <a:schemeClr val="accent1">
                    <a:lumMod val="76000"/>
                  </a:schemeClr>
                </a:solidFill>
              </a:rPr>
              <a:t> Blackbird </a:t>
            </a:r>
          </a:p>
          <a:p>
            <a:r>
              <a:rPr lang="en-US" sz="1600" dirty="0">
                <a:solidFill>
                  <a:schemeClr val="accent1">
                    <a:lumMod val="76000"/>
                  </a:schemeClr>
                </a:solidFill>
              </a:rPr>
              <a:t>Dave Brubeck Quartet – Take Five</a:t>
            </a:r>
          </a:p>
          <a:p>
            <a:r>
              <a:rPr lang="en-US" sz="1600" dirty="0">
                <a:solidFill>
                  <a:schemeClr val="accent1">
                    <a:lumMod val="76000"/>
                  </a:schemeClr>
                </a:solidFill>
              </a:rPr>
              <a:t>Billie Holiday – I’ll Be Seeing You (sent to the Mars Opportunity Rover as a final message)</a:t>
            </a:r>
          </a:p>
          <a:p>
            <a:r>
              <a:rPr lang="en-US" sz="1600" dirty="0">
                <a:solidFill>
                  <a:schemeClr val="accent1">
                    <a:lumMod val="76000"/>
                  </a:schemeClr>
                </a:solidFill>
              </a:rPr>
              <a:t>Norah Jones – Summertime </a:t>
            </a:r>
          </a:p>
          <a:p>
            <a:r>
              <a:rPr lang="en-US" sz="1600" dirty="0">
                <a:solidFill>
                  <a:schemeClr val="accent1">
                    <a:lumMod val="76000"/>
                  </a:schemeClr>
                </a:solidFill>
              </a:rPr>
              <a:t>Cleo Laine &amp; Johnny Dankworth – Feeling Good </a:t>
            </a:r>
          </a:p>
          <a:p>
            <a:pPr>
              <a:buClr>
                <a:srgbClr val="262626"/>
              </a:buClr>
            </a:pPr>
            <a:r>
              <a:rPr lang="en-US" sz="1600" dirty="0">
                <a:solidFill>
                  <a:schemeClr val="accent1">
                    <a:lumMod val="76000"/>
                  </a:schemeClr>
                </a:solidFill>
              </a:rPr>
              <a:t>Thelonious Monk</a:t>
            </a:r>
          </a:p>
          <a:p>
            <a:pPr>
              <a:buClr>
                <a:srgbClr val="262626"/>
              </a:buClr>
            </a:pPr>
            <a:r>
              <a:rPr lang="en-US" sz="1600" dirty="0">
                <a:solidFill>
                  <a:schemeClr val="accent1">
                    <a:lumMod val="76000"/>
                  </a:schemeClr>
                </a:solidFill>
              </a:rPr>
              <a:t>Scott Joplin</a:t>
            </a:r>
          </a:p>
        </p:txBody>
      </p:sp>
      <p:sp>
        <p:nvSpPr>
          <p:cNvPr id="5" name="Content Placeholder 4"/>
          <p:cNvSpPr>
            <a:spLocks noGrp="1"/>
          </p:cNvSpPr>
          <p:nvPr>
            <p:ph sz="half" idx="2"/>
          </p:nvPr>
        </p:nvSpPr>
        <p:spPr>
          <a:xfrm>
            <a:off x="5429794" y="1456954"/>
            <a:ext cx="6365965" cy="5009159"/>
          </a:xfrm>
        </p:spPr>
        <p:txBody>
          <a:bodyPr vert="horz" lIns="91440" tIns="45720" rIns="91440" bIns="45720" rtlCol="0" anchor="t">
            <a:normAutofit lnSpcReduction="10000"/>
          </a:bodyPr>
          <a:lstStyle/>
          <a:p>
            <a:r>
              <a:rPr lang="en-US" dirty="0">
                <a:solidFill>
                  <a:srgbClr val="00B0F0"/>
                </a:solidFill>
              </a:rPr>
              <a:t>Lauryn Hill –  His Eye is on the Sparrow, Peace of Mind</a:t>
            </a:r>
          </a:p>
          <a:p>
            <a:r>
              <a:rPr lang="en-US" dirty="0">
                <a:solidFill>
                  <a:srgbClr val="00B0F0"/>
                </a:solidFill>
              </a:rPr>
              <a:t>Otis Redding – These Arms of Mine, Sitting On The Dock</a:t>
            </a:r>
          </a:p>
          <a:p>
            <a:r>
              <a:rPr lang="en-US" dirty="0">
                <a:solidFill>
                  <a:srgbClr val="00B0F0"/>
                </a:solidFill>
              </a:rPr>
              <a:t>Luther Vandross -  Never Too Much </a:t>
            </a:r>
          </a:p>
          <a:p>
            <a:r>
              <a:rPr lang="en-US" dirty="0">
                <a:solidFill>
                  <a:srgbClr val="00B0F0"/>
                </a:solidFill>
              </a:rPr>
              <a:t>Smokey Robinson – Tracks of my Tears </a:t>
            </a:r>
          </a:p>
          <a:p>
            <a:r>
              <a:rPr lang="en-US" dirty="0">
                <a:solidFill>
                  <a:srgbClr val="00B0F0"/>
                </a:solidFill>
              </a:rPr>
              <a:t>James Brown – It’s a Man’s World </a:t>
            </a:r>
          </a:p>
          <a:p>
            <a:r>
              <a:rPr lang="en-US" dirty="0">
                <a:solidFill>
                  <a:srgbClr val="00B0F0"/>
                </a:solidFill>
              </a:rPr>
              <a:t>Jennifer Hudson – A Change is </a:t>
            </a:r>
            <a:r>
              <a:rPr lang="en-US" dirty="0" err="1">
                <a:solidFill>
                  <a:srgbClr val="00B0F0"/>
                </a:solidFill>
              </a:rPr>
              <a:t>Gonna</a:t>
            </a:r>
            <a:r>
              <a:rPr lang="en-US" dirty="0">
                <a:solidFill>
                  <a:srgbClr val="00B0F0"/>
                </a:solidFill>
              </a:rPr>
              <a:t> Come </a:t>
            </a:r>
          </a:p>
          <a:p>
            <a:r>
              <a:rPr lang="en-US" dirty="0">
                <a:solidFill>
                  <a:srgbClr val="00B050"/>
                </a:solidFill>
              </a:rPr>
              <a:t>Wade in the Water </a:t>
            </a:r>
          </a:p>
          <a:p>
            <a:r>
              <a:rPr lang="en-US" dirty="0">
                <a:solidFill>
                  <a:srgbClr val="00B050"/>
                </a:solidFill>
              </a:rPr>
              <a:t>Harlem Gospel Choir – Amazing Grace </a:t>
            </a:r>
          </a:p>
          <a:p>
            <a:r>
              <a:rPr lang="en-US" dirty="0">
                <a:solidFill>
                  <a:srgbClr val="00B050"/>
                </a:solidFill>
              </a:rPr>
              <a:t>Louis Armstrong – Go Down Moses</a:t>
            </a:r>
          </a:p>
          <a:p>
            <a:r>
              <a:rPr lang="en-US" dirty="0">
                <a:solidFill>
                  <a:srgbClr val="00B050"/>
                </a:solidFill>
              </a:rPr>
              <a:t>Nick Jonas – Jealous (Gospel Version)</a:t>
            </a:r>
          </a:p>
          <a:p>
            <a:r>
              <a:rPr lang="en-US" dirty="0">
                <a:solidFill>
                  <a:srgbClr val="00B050"/>
                </a:solidFill>
              </a:rPr>
              <a:t>Cynthia </a:t>
            </a:r>
            <a:r>
              <a:rPr lang="en-US" dirty="0" err="1">
                <a:solidFill>
                  <a:srgbClr val="00B050"/>
                </a:solidFill>
              </a:rPr>
              <a:t>Erivo</a:t>
            </a:r>
            <a:r>
              <a:rPr lang="en-US" dirty="0">
                <a:solidFill>
                  <a:srgbClr val="00B050"/>
                </a:solidFill>
              </a:rPr>
              <a:t> – Stand Up </a:t>
            </a:r>
          </a:p>
          <a:p>
            <a:pPr>
              <a:buClr>
                <a:srgbClr val="262626"/>
              </a:buClr>
            </a:pPr>
            <a:r>
              <a:rPr lang="en-US" dirty="0">
                <a:solidFill>
                  <a:srgbClr val="00B050"/>
                </a:solidFill>
              </a:rPr>
              <a:t>Middle section of 'All These Things That I've Done' (The Killers)</a:t>
            </a:r>
          </a:p>
          <a:p>
            <a:endParaRPr lang="en-US" dirty="0">
              <a:solidFill>
                <a:srgbClr val="00B050"/>
              </a:solidFill>
            </a:endParaRPr>
          </a:p>
          <a:p>
            <a:endParaRPr lang="en-GB" dirty="0">
              <a:solidFill>
                <a:srgbClr val="00B050"/>
              </a:solidFill>
            </a:endParaRPr>
          </a:p>
        </p:txBody>
      </p:sp>
      <p:sp>
        <p:nvSpPr>
          <p:cNvPr id="7" name="Rectangle 6"/>
          <p:cNvSpPr/>
          <p:nvPr/>
        </p:nvSpPr>
        <p:spPr>
          <a:xfrm>
            <a:off x="400594" y="904743"/>
            <a:ext cx="11325497" cy="369332"/>
          </a:xfrm>
          <a:prstGeom prst="rect">
            <a:avLst/>
          </a:prstGeom>
        </p:spPr>
        <p:txBody>
          <a:bodyPr wrap="square">
            <a:spAutoFit/>
          </a:bodyPr>
          <a:lstStyle/>
          <a:p>
            <a:r>
              <a:rPr lang="en-US" dirty="0"/>
              <a:t>Music that originates from the black experience in America but is not limited to black artists or composers. </a:t>
            </a:r>
            <a:endParaRPr lang="en-GB" dirty="0"/>
          </a:p>
        </p:txBody>
      </p:sp>
    </p:spTree>
    <p:extLst>
      <p:ext uri="{BB962C8B-B14F-4D97-AF65-F5344CB8AC3E}">
        <p14:creationId xmlns:p14="http://schemas.microsoft.com/office/powerpoint/2010/main" val="489882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6389" y="0"/>
            <a:ext cx="10058400" cy="1371600"/>
          </a:xfrm>
        </p:spPr>
        <p:txBody>
          <a:bodyPr/>
          <a:lstStyle/>
          <a:p>
            <a:r>
              <a:rPr lang="en-US" dirty="0">
                <a:latin typeface="Calibri"/>
                <a:ea typeface="Calibri"/>
                <a:cs typeface="Calibri"/>
              </a:rPr>
              <a:t>May – ‘Classical’</a:t>
            </a:r>
            <a:endParaRPr lang="en-GB" dirty="0">
              <a:latin typeface="Calibri"/>
              <a:ea typeface="Calibri"/>
              <a:cs typeface="Calibri"/>
            </a:endParaRPr>
          </a:p>
        </p:txBody>
      </p:sp>
      <p:sp>
        <p:nvSpPr>
          <p:cNvPr id="3" name="Content Placeholder 2"/>
          <p:cNvSpPr>
            <a:spLocks noGrp="1"/>
          </p:cNvSpPr>
          <p:nvPr>
            <p:ph idx="1"/>
          </p:nvPr>
        </p:nvSpPr>
        <p:spPr>
          <a:xfrm>
            <a:off x="404949" y="927464"/>
            <a:ext cx="11456125" cy="5643154"/>
          </a:xfrm>
        </p:spPr>
        <p:txBody>
          <a:bodyPr vert="horz" lIns="91440" tIns="45720" rIns="91440" bIns="45720" rtlCol="0" anchor="t">
            <a:normAutofit/>
          </a:bodyPr>
          <a:lstStyle/>
          <a:p>
            <a:pPr marL="0" indent="0">
              <a:buNone/>
            </a:pPr>
            <a:r>
              <a:rPr lang="en-US" sz="1800" dirty="0"/>
              <a:t>Classical music is an umbrella term for many different genres and styles but we tend to classify and </a:t>
            </a:r>
            <a:r>
              <a:rPr lang="en-US" sz="1800" dirty="0" err="1"/>
              <a:t>organise</a:t>
            </a:r>
            <a:r>
              <a:rPr lang="en-US" sz="1800" dirty="0"/>
              <a:t> composers and works into ‘periods’. Within musical periods are subsections of genres/styles, but do not feel obligated to explain them – just use the period to classify! I have also included Opera. I have a separate document for these “A List of ‘Classical’ Music for the Teacher”. This document also contains music and composer suggestions for each period. </a:t>
            </a:r>
          </a:p>
          <a:p>
            <a:r>
              <a:rPr lang="en-US" sz="1800" dirty="0"/>
              <a:t>Pre 1600 music is known as Early Music and the Renaissance. Not as well known or popular as the four main periods:</a:t>
            </a:r>
          </a:p>
          <a:p>
            <a:r>
              <a:rPr lang="en-US" sz="1800" dirty="0"/>
              <a:t>Baroque – music composed between 1600 to 1750</a:t>
            </a:r>
          </a:p>
          <a:p>
            <a:r>
              <a:rPr lang="en-US" sz="1800" dirty="0"/>
              <a:t>Classical – music composed between  1750 to 1830</a:t>
            </a:r>
          </a:p>
          <a:p>
            <a:r>
              <a:rPr lang="en-US" sz="1800" dirty="0"/>
              <a:t>Romantic – music composed between 1830 and 1900</a:t>
            </a:r>
          </a:p>
          <a:p>
            <a:r>
              <a:rPr lang="en-US" sz="1800" dirty="0"/>
              <a:t>Modern or 20</a:t>
            </a:r>
            <a:r>
              <a:rPr lang="en-US" sz="1800" baseline="30000" dirty="0"/>
              <a:t>th</a:t>
            </a:r>
            <a:r>
              <a:rPr lang="en-US" sz="1800" dirty="0"/>
              <a:t> Century – post 1900 </a:t>
            </a:r>
          </a:p>
          <a:p>
            <a:r>
              <a:rPr lang="en-US" sz="1800" dirty="0"/>
              <a:t>Opera – Carmen, La </a:t>
            </a:r>
            <a:r>
              <a:rPr lang="en-US" sz="1800" dirty="0" err="1"/>
              <a:t>boheme</a:t>
            </a:r>
            <a:r>
              <a:rPr lang="en-US" sz="1800" dirty="0"/>
              <a:t>, The Magic Flute, The Marriage Of Figaro, La traviata, Madama Butterfly, The Barber Of Seville, Porgy &amp; Bess</a:t>
            </a:r>
          </a:p>
        </p:txBody>
      </p:sp>
    </p:spTree>
    <p:extLst>
      <p:ext uri="{BB962C8B-B14F-4D97-AF65-F5344CB8AC3E}">
        <p14:creationId xmlns:p14="http://schemas.microsoft.com/office/powerpoint/2010/main" val="1478132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405" y="0"/>
            <a:ext cx="11342914" cy="1371600"/>
          </a:xfrm>
        </p:spPr>
        <p:txBody>
          <a:bodyPr/>
          <a:lstStyle/>
          <a:p>
            <a:r>
              <a:rPr lang="en-US">
                <a:latin typeface="Calibri"/>
                <a:ea typeface="Calibri"/>
                <a:cs typeface="Calibri"/>
              </a:rPr>
              <a:t>June – Film (Original score or composition) </a:t>
            </a:r>
            <a:endParaRPr lang="en-GB">
              <a:latin typeface="Calibri"/>
              <a:ea typeface="Calibri"/>
              <a:cs typeface="Calibri"/>
            </a:endParaRPr>
          </a:p>
        </p:txBody>
      </p:sp>
      <p:sp>
        <p:nvSpPr>
          <p:cNvPr id="4" name="Content Placeholder 3"/>
          <p:cNvSpPr>
            <a:spLocks noGrp="1"/>
          </p:cNvSpPr>
          <p:nvPr>
            <p:ph sz="half" idx="1"/>
          </p:nvPr>
        </p:nvSpPr>
        <p:spPr>
          <a:xfrm>
            <a:off x="361405" y="1673832"/>
            <a:ext cx="5582195" cy="4883722"/>
          </a:xfrm>
        </p:spPr>
        <p:txBody>
          <a:bodyPr vert="horz" lIns="91440" tIns="45720" rIns="91440" bIns="45720" rtlCol="0" anchor="t">
            <a:normAutofit fontScale="85000" lnSpcReduction="20000"/>
          </a:bodyPr>
          <a:lstStyle/>
          <a:p>
            <a:r>
              <a:rPr lang="en-US" dirty="0"/>
              <a:t>Klaus Badelt &amp; Hans Zimmer – Pirates of the Caribbean</a:t>
            </a:r>
          </a:p>
          <a:p>
            <a:r>
              <a:rPr lang="en-US" dirty="0"/>
              <a:t>Howard Shore – Lord of the Rings/The Hobbit </a:t>
            </a:r>
          </a:p>
          <a:p>
            <a:r>
              <a:rPr lang="en-US" dirty="0"/>
              <a:t>Hans Zimmer &amp; John Powell – Kung Fu Panda Trilogy </a:t>
            </a:r>
          </a:p>
          <a:p>
            <a:r>
              <a:rPr lang="en-US" dirty="0"/>
              <a:t>John Powell – How to Train your Dragon Trilogy, Shrek </a:t>
            </a:r>
          </a:p>
          <a:p>
            <a:r>
              <a:rPr lang="en-US" dirty="0"/>
              <a:t>Joe Hisashi – Studio Ghibli primary composer </a:t>
            </a:r>
          </a:p>
          <a:p>
            <a:r>
              <a:rPr lang="en-US" dirty="0"/>
              <a:t>Eric Coates – The Dam Busters</a:t>
            </a:r>
          </a:p>
          <a:p>
            <a:r>
              <a:rPr lang="en-US" dirty="0"/>
              <a:t>John Barry – Born Free, Out of Africa, Dances with Wolves</a:t>
            </a:r>
          </a:p>
          <a:p>
            <a:r>
              <a:rPr lang="en-US" dirty="0"/>
              <a:t>Elmer Bernstein – The Magnificent Seven, The Great Escape</a:t>
            </a:r>
          </a:p>
          <a:p>
            <a:r>
              <a:rPr lang="en-US" dirty="0"/>
              <a:t>Giorgio Moroder – </a:t>
            </a:r>
            <a:r>
              <a:rPr lang="en-US" dirty="0" err="1"/>
              <a:t>NeverEnding</a:t>
            </a:r>
            <a:r>
              <a:rPr lang="en-US" dirty="0"/>
              <a:t> Story, Midnight Express, Top Gun</a:t>
            </a:r>
          </a:p>
          <a:p>
            <a:r>
              <a:rPr lang="en-US" dirty="0"/>
              <a:t>Vangelis – Chariots Of Fire, Bladerunner</a:t>
            </a:r>
          </a:p>
          <a:p>
            <a:r>
              <a:rPr lang="en-US" dirty="0"/>
              <a:t>Jerry Goldsmith – Mulan (1998), The Mummy, Gremlins, Planet of the Apes</a:t>
            </a:r>
          </a:p>
          <a:p>
            <a:r>
              <a:rPr lang="en-US" dirty="0"/>
              <a:t>Rachel Portman – Belle, The Manchurian Candidate, Cider House Rules</a:t>
            </a:r>
            <a:endParaRPr lang="en-GB" dirty="0"/>
          </a:p>
        </p:txBody>
      </p:sp>
      <p:sp>
        <p:nvSpPr>
          <p:cNvPr id="5" name="Content Placeholder 4"/>
          <p:cNvSpPr>
            <a:spLocks noGrp="1"/>
          </p:cNvSpPr>
          <p:nvPr>
            <p:ph sz="half" idx="2"/>
          </p:nvPr>
        </p:nvSpPr>
        <p:spPr>
          <a:xfrm>
            <a:off x="6113417" y="1673832"/>
            <a:ext cx="5464628" cy="4883723"/>
          </a:xfrm>
        </p:spPr>
        <p:txBody>
          <a:bodyPr vert="horz" lIns="91440" tIns="45720" rIns="91440" bIns="45720" rtlCol="0" anchor="t">
            <a:normAutofit fontScale="85000" lnSpcReduction="20000"/>
          </a:bodyPr>
          <a:lstStyle/>
          <a:p>
            <a:r>
              <a:rPr lang="en-US" dirty="0"/>
              <a:t>John Williams – ET, War of the Worlds, Harry Potter, War Horse, Hook, Superman, Jaws, Indiana Jones, Jurassic Park, Star Wars, Gladiator, Schindler’s List, Memoirs of a Geisha </a:t>
            </a:r>
          </a:p>
          <a:p>
            <a:r>
              <a:rPr lang="en-US" dirty="0"/>
              <a:t>Hans Zimmer – The Last Samurai, </a:t>
            </a:r>
            <a:r>
              <a:rPr lang="en-GB" dirty="0"/>
              <a:t>Dunkirk, The Dark Knight Trilogy, The Lion King</a:t>
            </a:r>
          </a:p>
          <a:p>
            <a:r>
              <a:rPr lang="en-US" dirty="0"/>
              <a:t>Dario </a:t>
            </a:r>
            <a:r>
              <a:rPr lang="en-US" err="1"/>
              <a:t>Marianelli</a:t>
            </a:r>
            <a:r>
              <a:rPr lang="en-US" dirty="0"/>
              <a:t> – Atonement, Kubo and the Two Strings, Pride and Prejudice</a:t>
            </a:r>
          </a:p>
          <a:p>
            <a:r>
              <a:rPr lang="en-US" dirty="0"/>
              <a:t>Michael Giacchino – The Incredibles, Up</a:t>
            </a:r>
          </a:p>
          <a:p>
            <a:r>
              <a:rPr lang="en-US" dirty="0"/>
              <a:t>Danny Elfman – The Nightmare before Christmas, Edward Scissorhands</a:t>
            </a:r>
          </a:p>
          <a:p>
            <a:r>
              <a:rPr lang="en-US" dirty="0"/>
              <a:t>Alan Silvestri – The Avengers (Marvel), Back To The Future</a:t>
            </a:r>
          </a:p>
          <a:p>
            <a:r>
              <a:rPr lang="en-US" dirty="0"/>
              <a:t>Audrey Hepburn – Moon River (Breakfast at Tiffany’s) </a:t>
            </a:r>
          </a:p>
          <a:p>
            <a:r>
              <a:rPr lang="en-US" dirty="0"/>
              <a:t>Julian Nott – Wallace &amp; Gromit </a:t>
            </a:r>
          </a:p>
          <a:p>
            <a:r>
              <a:rPr lang="en-US" dirty="0"/>
              <a:t>Henry Mancini – The Pink Panther Theme </a:t>
            </a:r>
          </a:p>
          <a:p>
            <a:pPr>
              <a:buClr>
                <a:srgbClr val="262626"/>
              </a:buClr>
            </a:pPr>
            <a:r>
              <a:rPr lang="en-US" dirty="0"/>
              <a:t>Ennio Morricone – Once Upon A Time In The West, The Good, The Bad, The Ugly, Cinema Paradiso, Once Upon A Time In America</a:t>
            </a:r>
          </a:p>
          <a:p>
            <a:endParaRPr lang="en-US" dirty="0"/>
          </a:p>
          <a:p>
            <a:endParaRPr lang="en-US" dirty="0"/>
          </a:p>
        </p:txBody>
      </p:sp>
      <p:sp>
        <p:nvSpPr>
          <p:cNvPr id="6" name="Rectangle 5"/>
          <p:cNvSpPr/>
          <p:nvPr/>
        </p:nvSpPr>
        <p:spPr>
          <a:xfrm>
            <a:off x="385354" y="876385"/>
            <a:ext cx="11456126" cy="584775"/>
          </a:xfrm>
          <a:prstGeom prst="rect">
            <a:avLst/>
          </a:prstGeom>
        </p:spPr>
        <p:txBody>
          <a:bodyPr wrap="square" lIns="91440" tIns="45720" rIns="91440" bIns="45720" anchor="t">
            <a:spAutoFit/>
          </a:bodyPr>
          <a:lstStyle/>
          <a:p>
            <a:r>
              <a:rPr lang="en-US" sz="1600" dirty="0"/>
              <a:t>Time to share music from the big screen! Music for this month should be composed purely for the film. Songs, if selected, should be original songs composed for the film, not ones selected to be used in the film. Go beyond Hollywood too!</a:t>
            </a:r>
            <a:endParaRPr lang="en-GB" sz="1600" dirty="0"/>
          </a:p>
        </p:txBody>
      </p:sp>
    </p:spTree>
    <p:extLst>
      <p:ext uri="{BB962C8B-B14F-4D97-AF65-F5344CB8AC3E}">
        <p14:creationId xmlns:p14="http://schemas.microsoft.com/office/powerpoint/2010/main" val="2783153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0594" y="0"/>
            <a:ext cx="10058400" cy="1371600"/>
          </a:xfrm>
        </p:spPr>
        <p:txBody>
          <a:bodyPr/>
          <a:lstStyle/>
          <a:p>
            <a:r>
              <a:rPr lang="en-US" dirty="0">
                <a:latin typeface="Calibri"/>
                <a:ea typeface="Calibri"/>
                <a:cs typeface="Calibri"/>
              </a:rPr>
              <a:t>July – Musicals</a:t>
            </a:r>
            <a:endParaRPr lang="en-GB" dirty="0">
              <a:latin typeface="Calibri"/>
              <a:ea typeface="Calibri"/>
              <a:cs typeface="Calibri"/>
            </a:endParaRPr>
          </a:p>
        </p:txBody>
      </p:sp>
      <p:sp>
        <p:nvSpPr>
          <p:cNvPr id="3" name="Content Placeholder 2"/>
          <p:cNvSpPr>
            <a:spLocks noGrp="1"/>
          </p:cNvSpPr>
          <p:nvPr>
            <p:ph sz="half" idx="1"/>
          </p:nvPr>
        </p:nvSpPr>
        <p:spPr>
          <a:xfrm>
            <a:off x="400593" y="1632857"/>
            <a:ext cx="11408230" cy="4807132"/>
          </a:xfrm>
        </p:spPr>
        <p:txBody>
          <a:bodyPr vert="horz" lIns="91440" tIns="45720" rIns="91440" bIns="45720" rtlCol="0" anchor="t">
            <a:normAutofit/>
          </a:bodyPr>
          <a:lstStyle/>
          <a:p>
            <a:pPr marL="0" indent="0">
              <a:buNone/>
            </a:pPr>
            <a:endParaRPr lang="en-US" sz="2000" dirty="0"/>
          </a:p>
          <a:p>
            <a:pPr marL="0" indent="0">
              <a:buNone/>
            </a:pPr>
            <a:endParaRPr lang="en-GB" sz="2000" dirty="0"/>
          </a:p>
        </p:txBody>
      </p:sp>
      <p:sp>
        <p:nvSpPr>
          <p:cNvPr id="6" name="Content Placeholder 2">
            <a:extLst>
              <a:ext uri="{FF2B5EF4-FFF2-40B4-BE49-F238E27FC236}">
                <a16:creationId xmlns:a16="http://schemas.microsoft.com/office/drawing/2014/main" id="{3EE3E062-2151-2BDC-4986-7F6117870857}"/>
              </a:ext>
            </a:extLst>
          </p:cNvPr>
          <p:cNvSpPr txBox="1">
            <a:spLocks/>
          </p:cNvSpPr>
          <p:nvPr/>
        </p:nvSpPr>
        <p:spPr>
          <a:xfrm>
            <a:off x="404949" y="954046"/>
            <a:ext cx="11420684" cy="5908967"/>
          </a:xfrm>
          <a:prstGeom prst="rect">
            <a:avLst/>
          </a:prstGeom>
        </p:spPr>
        <p:txBody>
          <a:bodyPr vert="horz" lIns="91440" tIns="45720" rIns="91440" bIns="45720" rtlCol="0" anchor="t">
            <a:no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None/>
            </a:pPr>
            <a:r>
              <a:rPr lang="en-US" sz="1400" dirty="0">
                <a:latin typeface="Calibri"/>
                <a:ea typeface="Calibri"/>
                <a:cs typeface="Calibri"/>
              </a:rPr>
              <a:t>Musicals are stories with songs added to help tell the story and move the narrative on. Absorbing a musical soundtrack before watching a musical is sometimes a wonderful way to build your imagination and anticipation of what the story might involve. Here are some suggestions:</a:t>
            </a:r>
          </a:p>
          <a:p>
            <a:r>
              <a:rPr lang="en-US" sz="1400" dirty="0">
                <a:latin typeface="Calibri"/>
                <a:ea typeface="Calibri"/>
                <a:cs typeface="Calibri"/>
              </a:rPr>
              <a:t>West Side Story – Leonard Bernstein &amp; Stephen Sondheim</a:t>
            </a:r>
          </a:p>
          <a:p>
            <a:r>
              <a:rPr lang="en-US" sz="1400" dirty="0">
                <a:latin typeface="Calibri"/>
                <a:ea typeface="Calibri"/>
                <a:cs typeface="Calibri"/>
              </a:rPr>
              <a:t>Joseph And His Amazing Technicolor Dreamcoat – Andrew Lloyd Webber &amp; Tim Rice</a:t>
            </a:r>
          </a:p>
          <a:p>
            <a:r>
              <a:rPr lang="en-US" sz="1400" dirty="0">
                <a:latin typeface="Calibri"/>
                <a:ea typeface="Calibri"/>
                <a:cs typeface="Calibri"/>
              </a:rPr>
              <a:t>Les </a:t>
            </a:r>
            <a:r>
              <a:rPr lang="en-US" sz="1400" err="1">
                <a:latin typeface="Calibri"/>
                <a:ea typeface="Calibri"/>
                <a:cs typeface="Calibri"/>
              </a:rPr>
              <a:t>Miserables</a:t>
            </a:r>
            <a:r>
              <a:rPr lang="en-US" sz="1400" dirty="0">
                <a:latin typeface="Calibri"/>
                <a:ea typeface="Calibri"/>
                <a:cs typeface="Calibri"/>
              </a:rPr>
              <a:t> – Claude-Michel Schonberg</a:t>
            </a:r>
          </a:p>
          <a:p>
            <a:r>
              <a:rPr lang="en-US" sz="1400" dirty="0">
                <a:latin typeface="Calibri"/>
                <a:ea typeface="Calibri"/>
                <a:cs typeface="Calibri"/>
              </a:rPr>
              <a:t>The Lion King – Elton John &amp; Tim Rice</a:t>
            </a:r>
          </a:p>
          <a:p>
            <a:pPr>
              <a:buClr>
                <a:srgbClr val="262626"/>
              </a:buClr>
            </a:pPr>
            <a:r>
              <a:rPr lang="en-US" sz="1400" dirty="0">
                <a:latin typeface="Calibri"/>
                <a:ea typeface="Calibri"/>
                <a:cs typeface="Calibri"/>
              </a:rPr>
              <a:t>Wicked – Stephen Schwartz</a:t>
            </a:r>
          </a:p>
          <a:p>
            <a:r>
              <a:rPr lang="en-US" sz="1400" dirty="0">
                <a:latin typeface="Calibri"/>
                <a:ea typeface="Calibri"/>
                <a:cs typeface="Calibri"/>
              </a:rPr>
              <a:t>Hamilton - </a:t>
            </a:r>
            <a:r>
              <a:rPr lang="en-US" sz="1400" dirty="0">
                <a:latin typeface="Calibri"/>
                <a:ea typeface="+mn-lt"/>
                <a:cs typeface="+mn-lt"/>
              </a:rPr>
              <a:t>Lin-Manuel Miranda</a:t>
            </a:r>
            <a:r>
              <a:rPr lang="en-US" sz="1400" dirty="0">
                <a:latin typeface="Calibri"/>
                <a:ea typeface="Calibri"/>
                <a:cs typeface="Calibri"/>
              </a:rPr>
              <a:t> </a:t>
            </a:r>
          </a:p>
          <a:p>
            <a:r>
              <a:rPr lang="en-US" sz="1400" dirty="0">
                <a:latin typeface="Calibri"/>
                <a:ea typeface="Calibri"/>
                <a:cs typeface="Calibri"/>
              </a:rPr>
              <a:t>The Wizard Of Oz – Harold Arlen</a:t>
            </a:r>
          </a:p>
          <a:p>
            <a:pPr>
              <a:buClr>
                <a:srgbClr val="262626"/>
              </a:buClr>
            </a:pPr>
            <a:r>
              <a:rPr lang="en-US" sz="1400" dirty="0">
                <a:latin typeface="Calibri"/>
                <a:ea typeface="Calibri"/>
                <a:cs typeface="Calibri"/>
              </a:rPr>
              <a:t>Mary Poppins – Richard &amp; Robert Sherman</a:t>
            </a:r>
          </a:p>
          <a:p>
            <a:pPr>
              <a:buClr>
                <a:srgbClr val="262626"/>
              </a:buClr>
            </a:pPr>
            <a:r>
              <a:rPr lang="en-US" sz="1400" dirty="0">
                <a:latin typeface="Calibri"/>
                <a:ea typeface="Calibri"/>
                <a:cs typeface="Calibri"/>
              </a:rPr>
              <a:t>The Sound Of Music – Rodgers &amp; Hammerstein</a:t>
            </a:r>
          </a:p>
          <a:p>
            <a:pPr>
              <a:buClr>
                <a:srgbClr val="262626"/>
              </a:buClr>
            </a:pPr>
            <a:r>
              <a:rPr lang="en-US" sz="1400" dirty="0">
                <a:latin typeface="Calibri"/>
                <a:ea typeface="Calibri"/>
                <a:cs typeface="Calibri"/>
              </a:rPr>
              <a:t>Oliver! - Lionel Bart</a:t>
            </a:r>
          </a:p>
          <a:p>
            <a:pPr>
              <a:buClr>
                <a:srgbClr val="262626"/>
              </a:buClr>
            </a:pPr>
            <a:r>
              <a:rPr lang="en-US" sz="1400" dirty="0">
                <a:latin typeface="Calibri"/>
                <a:ea typeface="Calibri"/>
                <a:cs typeface="Calibri"/>
              </a:rPr>
              <a:t>Hairspray – Marc Shaiman</a:t>
            </a:r>
          </a:p>
          <a:p>
            <a:pPr>
              <a:buClr>
                <a:srgbClr val="262626"/>
              </a:buClr>
            </a:pPr>
            <a:r>
              <a:rPr lang="en-US" sz="1400" dirty="0">
                <a:latin typeface="Calibri"/>
                <a:ea typeface="Calibri"/>
                <a:cs typeface="Calibri"/>
              </a:rPr>
              <a:t>Grease – Various artists</a:t>
            </a:r>
          </a:p>
          <a:p>
            <a:pPr>
              <a:buClr>
                <a:srgbClr val="262626"/>
              </a:buClr>
            </a:pPr>
            <a:r>
              <a:rPr lang="en-US" sz="1400" dirty="0">
                <a:latin typeface="Calibri"/>
                <a:ea typeface="Calibri"/>
                <a:cs typeface="Calibri"/>
              </a:rPr>
              <a:t>Beauty &amp; The Beast – Menken &amp; Ashman</a:t>
            </a:r>
          </a:p>
          <a:p>
            <a:pPr>
              <a:buClr>
                <a:srgbClr val="262626"/>
              </a:buClr>
            </a:pPr>
            <a:r>
              <a:rPr lang="en-US" sz="1400" dirty="0">
                <a:latin typeface="Calibri"/>
                <a:ea typeface="Calibri"/>
                <a:cs typeface="Calibri"/>
              </a:rPr>
              <a:t>Aladdin – Alan Menken</a:t>
            </a:r>
          </a:p>
          <a:p>
            <a:pPr>
              <a:buClr>
                <a:srgbClr val="262626"/>
              </a:buClr>
            </a:pPr>
            <a:endParaRPr lang="en-US" dirty="0"/>
          </a:p>
        </p:txBody>
      </p:sp>
    </p:spTree>
    <p:extLst>
      <p:ext uri="{BB962C8B-B14F-4D97-AF65-F5344CB8AC3E}">
        <p14:creationId xmlns:p14="http://schemas.microsoft.com/office/powerpoint/2010/main" val="24088891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NE.pptx" id="{5330A5D3-B581-4B4A-9313-9275B6EF2E52}" vid="{516C64E9-C0AA-46DA-9991-9C0EC881A8B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igrationWizIdPermissions xmlns="1095825a-ff4a-4656-b561-bd0c70d70820" xsi:nil="true"/>
    <Date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XAZMH7W7CH2W-89997919-262963</_dlc_DocId>
    <_dlc_DocIdUrl xmlns="f7b32164-f257-4eb2-9bcc-3f72bf860f94">
      <Url>https://fccoxonschuk.sharepoint.com/sites/FJS-StaffShared/_layouts/15/DocIdRedir.aspx?ID=XAZMH7W7CH2W-89997919-262963</Url>
      <Description>XAZMH7W7CH2W-89997919-262963</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4" ma:contentTypeDescription="Create a new document." ma:contentTypeScope="" ma:versionID="9d80f72574284e267ccaa25f2a1cf7ed">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7c572fa489ffa66f71b54f7d3cebf898"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Date" minOccurs="0"/>
                <xsd:element ref="ns3:_dlc_DocId" minOccurs="0"/>
                <xsd:element ref="ns3:_dlc_DocIdUrl" minOccurs="0"/>
                <xsd:element ref="ns3:_dlc_DocIdPersistId"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AutoTags" ma:index="20" nillable="true" ma:displayName="Tags" ma:internalName="MediaServiceAutoTag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Date" ma:index="26" nillable="true" ma:displayName="Date" ma:format="DateOnly" ma:internalName="Date">
      <xsd:simpleType>
        <xsd:restriction base="dms:DateTime"/>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element name="TaxCatchAll" ma:index="32" nillable="true" ma:displayName="Taxonomy Catch All Column" ma:hidden="true" ma:list="{446eaf7e-bdbb-441d-954e-69df8804dfb6}"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E8E212-3885-45C8-8325-43D5E00F33D7}">
  <ds:schemaRefs>
    <ds:schemaRef ds:uri="http://schemas.microsoft.com/sharepoint/events"/>
  </ds:schemaRefs>
</ds:datastoreItem>
</file>

<file path=customXml/itemProps2.xml><?xml version="1.0" encoding="utf-8"?>
<ds:datastoreItem xmlns:ds="http://schemas.openxmlformats.org/officeDocument/2006/customXml" ds:itemID="{4A8F1BFF-1B19-468F-AB9F-144CC67F5A40}">
  <ds:schemaRefs>
    <ds:schemaRef ds:uri="http://schemas.microsoft.com/sharepoint/v3/contenttype/forms"/>
  </ds:schemaRefs>
</ds:datastoreItem>
</file>

<file path=customXml/itemProps3.xml><?xml version="1.0" encoding="utf-8"?>
<ds:datastoreItem xmlns:ds="http://schemas.openxmlformats.org/officeDocument/2006/customXml" ds:itemID="{222FA314-FFDD-4B61-BD08-18556A9E19D2}">
  <ds:schemaRefs>
    <ds:schemaRef ds:uri="http://schemas.microsoft.com/office/2006/metadata/properties"/>
    <ds:schemaRef ds:uri="http://schemas.microsoft.com/office/infopath/2007/PartnerControls"/>
    <ds:schemaRef ds:uri="1095825a-ff4a-4656-b561-bd0c70d70820"/>
    <ds:schemaRef ds:uri="f7b32164-f257-4eb2-9bcc-3f72bf860f94"/>
  </ds:schemaRefs>
</ds:datastoreItem>
</file>

<file path=customXml/itemProps4.xml><?xml version="1.0" encoding="utf-8"?>
<ds:datastoreItem xmlns:ds="http://schemas.openxmlformats.org/officeDocument/2006/customXml" ds:itemID="{AC72CB08-93F4-44B7-A072-74F9916636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95825a-ff4a-4656-b561-bd0c70d70820"/>
    <ds:schemaRef ds:uri="f7b32164-f257-4eb2-9bcc-3f72bf860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Floral flourish</Template>
  <TotalTime>0</TotalTime>
  <Words>1941</Words>
  <Application>Microsoft Office PowerPoint</Application>
  <PresentationFormat>Widescreen</PresentationFormat>
  <Paragraphs>242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SavonVTI</vt:lpstr>
      <vt:lpstr>A Year of Music</vt:lpstr>
      <vt:lpstr>Listening &amp; Appraising at TEP </vt:lpstr>
      <vt:lpstr>Listening &amp; Appraising at TEP </vt:lpstr>
      <vt:lpstr>September – Pop </vt:lpstr>
      <vt:lpstr>October – Black Artists (Black History Month) </vt:lpstr>
      <vt:lpstr>November – Rock (Modern or Classic) </vt:lpstr>
      <vt:lpstr>December – Carols/Hymns &amp; Christmas Music </vt:lpstr>
      <vt:lpstr>January -  Dance Through the Ages</vt:lpstr>
      <vt:lpstr>February – World Music  </vt:lpstr>
      <vt:lpstr>March &amp; April – Gospel, Soul, Jazz, Motown</vt:lpstr>
      <vt:lpstr>May – ‘Classical’</vt:lpstr>
      <vt:lpstr>June – Film (Original score or composition) </vt:lpstr>
      <vt:lpstr>July – Musicals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Year of Music</dc:title>
  <dc:creator/>
  <cp:lastModifiedBy/>
  <cp:revision>483</cp:revision>
  <dcterms:created xsi:type="dcterms:W3CDTF">2021-07-15T11:54:39Z</dcterms:created>
  <dcterms:modified xsi:type="dcterms:W3CDTF">2024-09-01T13:45:31Z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6053405b-e363-4bc6-b7b4-68c65b100be5</vt:lpwstr>
  </property>
  <property fmtid="{D5CDD505-2E9C-101B-9397-08002B2CF9AE}" pid="4" name="MediaServiceImageTags">
    <vt:lpwstr/>
  </property>
</Properties>
</file>